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Lst>
  <p:sldSz cx="12192000" cy="6858000"/>
  <p:notesSz cx="6858000" cy="9144000"/>
  <p:embeddedFontLst>
    <p:embeddedFont>
      <p:font typeface="Lobster" panose="020B0604020202020204" charset="0"/>
      <p:regular r:id="rId32"/>
    </p:embeddedFont>
    <p:embeddedFont>
      <p:font typeface="Pacifico" panose="020B0604020202020204" charset="0"/>
      <p:regular r:id="rId33"/>
    </p:embeddedFont>
    <p:embeddedFont>
      <p:font typeface="Palatino Linotype" panose="02040502050505030304" pitchFamily="18"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EVI+5xa1PcDOinLF7JuS3HK//3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ugeniu Procopi" initials="" lastIdx="3" clrIdx="0"/>
  <p:cmAuthor id="1" name="Dinicoiu Razv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snapToGrid="0">
      <p:cViewPr>
        <p:scale>
          <a:sx n="60" d="100"/>
          <a:sy n="60"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530c246e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7530c246e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453502ca4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g8453502ca4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530c246e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1" name="Google Shape;181;g7530c246e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530c246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7530c246e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530c246e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530c246e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30c246e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7530c246e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453502ca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8453502c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453502ca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8453502ca4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453502ca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8453502ca4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453502ca4_8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8453502ca4_8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453502c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8453502c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453502ca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8453502ca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453502ca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8453502ca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453502ca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8453502ca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453502ca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8453502ca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453502ca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8453502ca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453502ca4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453502ca4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453502ca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8453502ca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530c243f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7530c243f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530c246e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g7530c246e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530c246e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7530c246e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530c246e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7530c246e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oar titlu" type="titleOnly">
  <p:cSld name="TITLE_ONL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vertical și titlu"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u vertical și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u și conținut" type="obj">
  <p:cSld name="OBJECT">
    <p:spTree>
      <p:nvGrpSpPr>
        <p:cNvPr id="1" name="Shape 16"/>
        <p:cNvGrpSpPr/>
        <p:nvPr/>
      </p:nvGrpSpPr>
      <p:grpSpPr>
        <a:xfrm>
          <a:off x="0" y="0"/>
          <a:ext cx="0" cy="0"/>
          <a:chOff x="0" y="0"/>
          <a:chExt cx="0" cy="0"/>
        </a:xfrm>
      </p:grpSpPr>
      <p:sp>
        <p:nvSpPr>
          <p:cNvPr id="17" name="Google Shape;1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ine cu legendă" type="picTx">
  <p:cSld name="PICTURE_WITH_CAPTION_TEXT">
    <p:spTree>
      <p:nvGrpSpPr>
        <p:cNvPr id="1" name="Shape 22"/>
        <p:cNvGrpSpPr/>
        <p:nvPr/>
      </p:nvGrpSpPr>
      <p:grpSpPr>
        <a:xfrm>
          <a:off x="0" y="0"/>
          <a:ext cx="0" cy="0"/>
          <a:chOff x="0" y="0"/>
          <a:chExt cx="0" cy="0"/>
        </a:xfrm>
      </p:grpSpPr>
      <p:sp>
        <p:nvSpPr>
          <p:cNvPr id="23" name="Google Shape;23;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5" name="Google Shape;25;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 name="Google Shape;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ntet secțiune" type="secHead">
  <p:cSld name="SECTION_HEADER">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zitiv titlu" type="title">
  <p:cSld name="TITLE">
    <p:spTree>
      <p:nvGrpSpPr>
        <p:cNvPr id="1" name="Shape 35"/>
        <p:cNvGrpSpPr/>
        <p:nvPr/>
      </p:nvGrpSpPr>
      <p:grpSpPr>
        <a:xfrm>
          <a:off x="0" y="0"/>
          <a:ext cx="0" cy="0"/>
          <a:chOff x="0" y="0"/>
          <a:chExt cx="0" cy="0"/>
        </a:xfrm>
      </p:grpSpPr>
      <p:sp>
        <p:nvSpPr>
          <p:cNvPr id="36" name="Google Shape;3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uă tipuri de conținut" type="twoObj">
  <p:cSld name="TWO_OBJECTS">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ție" type="twoTxTwoObj">
  <p:cSld name="TWO_OBJECTS_WITH_TEXT">
    <p:spTree>
      <p:nvGrpSpPr>
        <p:cNvPr id="1" name="Shape 48"/>
        <p:cNvGrpSpPr/>
        <p:nvPr/>
      </p:nvGrpSpPr>
      <p:grpSpPr>
        <a:xfrm>
          <a:off x="0" y="0"/>
          <a:ext cx="0" cy="0"/>
          <a:chOff x="0" y="0"/>
          <a:chExt cx="0" cy="0"/>
        </a:xfrm>
      </p:grpSpPr>
      <p:sp>
        <p:nvSpPr>
          <p:cNvPr id="49" name="Google Shape;49;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ecompletat" type="blank">
  <p:cSld name="BLANK">
    <p:spTree>
      <p:nvGrpSpPr>
        <p:cNvPr id="1" name="Shape 57"/>
        <p:cNvGrpSpPr/>
        <p:nvPr/>
      </p:nvGrpSpPr>
      <p:grpSpPr>
        <a:xfrm>
          <a:off x="0" y="0"/>
          <a:ext cx="0" cy="0"/>
          <a:chOff x="0" y="0"/>
          <a:chExt cx="0" cy="0"/>
        </a:xfrm>
      </p:grpSpPr>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ținut cu legendă" type="objTx">
  <p:cSld name="OBJECT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D03C"/>
        </a:solidFill>
        <a:effectLst/>
      </p:bgPr>
    </p:bg>
    <p:spTree>
      <p:nvGrpSpPr>
        <p:cNvPr id="1" name="Shape 83"/>
        <p:cNvGrpSpPr/>
        <p:nvPr/>
      </p:nvGrpSpPr>
      <p:grpSpPr>
        <a:xfrm>
          <a:off x="0" y="0"/>
          <a:ext cx="0" cy="0"/>
          <a:chOff x="0" y="0"/>
          <a:chExt cx="0" cy="0"/>
        </a:xfrm>
      </p:grpSpPr>
      <p:pic>
        <p:nvPicPr>
          <p:cNvPr id="84" name="Google Shape;84;p1" descr="O imagine care conține desen&#10;&#10;Descriere generată automat"/>
          <p:cNvPicPr preferRelativeResize="0"/>
          <p:nvPr/>
        </p:nvPicPr>
        <p:blipFill rotWithShape="1">
          <a:blip r:embed="rId3">
            <a:alphaModFix/>
          </a:blip>
          <a:srcRect/>
          <a:stretch/>
        </p:blipFill>
        <p:spPr>
          <a:xfrm>
            <a:off x="615312" y="2599729"/>
            <a:ext cx="4615070" cy="1658541"/>
          </a:xfrm>
          <a:prstGeom prst="rect">
            <a:avLst/>
          </a:prstGeom>
          <a:noFill/>
          <a:ln>
            <a:noFill/>
          </a:ln>
        </p:spPr>
      </p:pic>
      <p:sp>
        <p:nvSpPr>
          <p:cNvPr id="85" name="Google Shape;85;p1"/>
          <p:cNvSpPr txBox="1">
            <a:spLocks noGrp="1"/>
          </p:cNvSpPr>
          <p:nvPr>
            <p:ph type="title"/>
          </p:nvPr>
        </p:nvSpPr>
        <p:spPr>
          <a:xfrm>
            <a:off x="7035193" y="2519854"/>
            <a:ext cx="4541496" cy="181828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sz="3600" i="1" dirty="0">
                <a:solidFill>
                  <a:schemeClr val="lt1"/>
                </a:solidFill>
              </a:rPr>
              <a:t>VOLUNTEERS IN A FOOTBALL COMMUNITY </a:t>
            </a:r>
            <a:endParaRPr dirty="0"/>
          </a:p>
        </p:txBody>
      </p:sp>
      <p:cxnSp>
        <p:nvCxnSpPr>
          <p:cNvPr id="86" name="Google Shape;86;p1"/>
          <p:cNvCxnSpPr/>
          <p:nvPr/>
        </p:nvCxnSpPr>
        <p:spPr>
          <a:xfrm>
            <a:off x="6096000" y="2522483"/>
            <a:ext cx="0" cy="1818289"/>
          </a:xfrm>
          <a:prstGeom prst="straightConnector1">
            <a:avLst/>
          </a:prstGeom>
          <a:noFill/>
          <a:ln w="38100" cap="flat" cmpd="sng">
            <a:solidFill>
              <a:schemeClr val="accent3"/>
            </a:solidFill>
            <a:prstDash val="solid"/>
            <a:miter lim="800000"/>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753139" y="623408"/>
            <a:ext cx="10515600" cy="1115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b="1" dirty="0">
                <a:solidFill>
                  <a:srgbClr val="FFFFFF"/>
                </a:solidFill>
                <a:effectLst>
                  <a:outerShdw blurRad="38100" dist="38100" dir="2700000" algn="tl">
                    <a:srgbClr val="000000">
                      <a:alpha val="43137"/>
                    </a:srgbClr>
                  </a:outerShdw>
                </a:effectLst>
                <a:latin typeface="Arial" panose="020B0604020202020204" pitchFamily="34" charset="0"/>
                <a:ea typeface="Palatino Linotype"/>
                <a:cs typeface="Arial" panose="020B0604020202020204" pitchFamily="34" charset="0"/>
                <a:sym typeface="Palatino Linotype"/>
              </a:rPr>
              <a:t>PEST analysis</a:t>
            </a:r>
            <a:endParaRPr b="1" dirty="0">
              <a:solidFill>
                <a:srgbClr val="FFFFFF"/>
              </a:solidFill>
              <a:effectLst>
                <a:outerShdw blurRad="38100" dist="38100" dir="2700000" algn="tl">
                  <a:srgbClr val="000000">
                    <a:alpha val="43137"/>
                  </a:srgbClr>
                </a:outerShdw>
              </a:effectLst>
              <a:latin typeface="Arial" panose="020B0604020202020204" pitchFamily="34" charset="0"/>
              <a:ea typeface="Palatino Linotype"/>
              <a:cs typeface="Arial" panose="020B0604020202020204" pitchFamily="34" charset="0"/>
              <a:sym typeface="Palatino Linotype"/>
            </a:endParaRPr>
          </a:p>
        </p:txBody>
      </p:sp>
      <p:sp>
        <p:nvSpPr>
          <p:cNvPr id="158" name="Google Shape;158;p4"/>
          <p:cNvSpPr txBox="1">
            <a:spLocks noGrp="1"/>
          </p:cNvSpPr>
          <p:nvPr>
            <p:ph type="body" idx="1"/>
          </p:nvPr>
        </p:nvSpPr>
        <p:spPr>
          <a:xfrm>
            <a:off x="346841" y="2133382"/>
            <a:ext cx="10099800" cy="4351500"/>
          </a:xfrm>
          <a:prstGeom prst="rect">
            <a:avLst/>
          </a:prstGeom>
          <a:noFill/>
          <a:ln>
            <a:noFill/>
          </a:ln>
        </p:spPr>
        <p:txBody>
          <a:bodyPr spcFirstLastPara="1" wrap="square" lIns="91425" tIns="45700" rIns="91425" bIns="45700" anchor="t" anchorCtr="0">
            <a:normAutofit fontScale="92500" lnSpcReduction="10000"/>
          </a:bodyPr>
          <a:lstStyle/>
          <a:p>
            <a:pPr marL="1371600" lvl="0" indent="-355600" algn="just" rtl="0">
              <a:lnSpc>
                <a:spcPct val="100000"/>
              </a:lnSpc>
              <a:spcBef>
                <a:spcPts val="1000"/>
              </a:spcBef>
              <a:spcAft>
                <a:spcPts val="0"/>
              </a:spcAft>
              <a:buClr>
                <a:srgbClr val="FFFFFF"/>
              </a:buClr>
              <a:buSzPts val="2000"/>
              <a:buChar char="★"/>
            </a:pPr>
            <a:r>
              <a:rPr lang="en-US" sz="2100" b="1" i="1" dirty="0">
                <a:solidFill>
                  <a:srgbClr val="FFFFFF"/>
                </a:solidFill>
                <a:effectLst>
                  <a:outerShdw blurRad="38100" dist="38100" dir="2700000" algn="tl">
                    <a:srgbClr val="000000">
                      <a:alpha val="43137"/>
                    </a:srgbClr>
                  </a:outerShdw>
                </a:effectLst>
              </a:rPr>
              <a:t>Political</a:t>
            </a:r>
            <a:r>
              <a:rPr lang="en-US" sz="2000" b="1" dirty="0">
                <a:solidFill>
                  <a:srgbClr val="FFFFFF"/>
                </a:solidFill>
              </a:rPr>
              <a:t> - </a:t>
            </a:r>
            <a:r>
              <a:rPr lang="en-US" sz="2000" i="1" dirty="0">
                <a:solidFill>
                  <a:srgbClr val="FFFFFF"/>
                </a:solidFill>
              </a:rPr>
              <a:t>By approval the Law of Volunteering in Romania, the Government of Romania supports volunteers movements that follows</a:t>
            </a:r>
            <a:endParaRPr sz="2000" i="1" dirty="0">
              <a:solidFill>
                <a:srgbClr val="FFFFFF"/>
              </a:solidFill>
            </a:endParaRPr>
          </a:p>
          <a:p>
            <a:pPr marL="0" lvl="0" indent="0" algn="just" rtl="0">
              <a:lnSpc>
                <a:spcPct val="100000"/>
              </a:lnSpc>
              <a:spcBef>
                <a:spcPts val="1200"/>
              </a:spcBef>
              <a:spcAft>
                <a:spcPts val="0"/>
              </a:spcAft>
              <a:buNone/>
            </a:pPr>
            <a:endParaRPr sz="500" dirty="0">
              <a:solidFill>
                <a:srgbClr val="FFFFFF"/>
              </a:solidFill>
            </a:endParaRPr>
          </a:p>
          <a:p>
            <a:pPr marL="1371600" lvl="0" indent="-355600" algn="just" rtl="0">
              <a:lnSpc>
                <a:spcPct val="100000"/>
              </a:lnSpc>
              <a:spcBef>
                <a:spcPts val="1200"/>
              </a:spcBef>
              <a:spcAft>
                <a:spcPts val="0"/>
              </a:spcAft>
              <a:buClr>
                <a:srgbClr val="FFFFFF"/>
              </a:buClr>
              <a:buSzPts val="2000"/>
              <a:buChar char="★"/>
            </a:pPr>
            <a:r>
              <a:rPr lang="en-US" sz="2100" b="1" i="1" dirty="0">
                <a:solidFill>
                  <a:srgbClr val="FFFFFF"/>
                </a:solidFill>
                <a:effectLst>
                  <a:outerShdw blurRad="38100" dist="38100" dir="2700000" algn="tl">
                    <a:srgbClr val="000000">
                      <a:alpha val="43137"/>
                    </a:srgbClr>
                  </a:outerShdw>
                </a:effectLst>
              </a:rPr>
              <a:t>Economical </a:t>
            </a:r>
            <a:r>
              <a:rPr lang="en-US" sz="2000" b="1" dirty="0">
                <a:solidFill>
                  <a:srgbClr val="FFFFFF"/>
                </a:solidFill>
              </a:rPr>
              <a:t>- </a:t>
            </a:r>
            <a:r>
              <a:rPr lang="en-US" sz="2000" i="1" dirty="0">
                <a:solidFill>
                  <a:srgbClr val="FFFFFF"/>
                </a:solidFill>
              </a:rPr>
              <a:t>Creating a community which will provide potential sponsors access to a very targeted audience (organic reach).</a:t>
            </a:r>
            <a:endParaRPr sz="2000" i="1" dirty="0">
              <a:solidFill>
                <a:srgbClr val="FFFFFF"/>
              </a:solidFill>
            </a:endParaRPr>
          </a:p>
          <a:p>
            <a:pPr marL="1371600" lvl="0" indent="0" algn="just" rtl="0">
              <a:lnSpc>
                <a:spcPct val="100000"/>
              </a:lnSpc>
              <a:spcBef>
                <a:spcPts val="1200"/>
              </a:spcBef>
              <a:spcAft>
                <a:spcPts val="0"/>
              </a:spcAft>
              <a:buNone/>
            </a:pPr>
            <a:endParaRPr sz="400" i="1" dirty="0">
              <a:solidFill>
                <a:srgbClr val="FFFFFF"/>
              </a:solidFill>
            </a:endParaRPr>
          </a:p>
          <a:p>
            <a:pPr marL="1371600" lvl="0" indent="-355600" algn="just" rtl="0">
              <a:lnSpc>
                <a:spcPct val="100000"/>
              </a:lnSpc>
              <a:spcBef>
                <a:spcPts val="1200"/>
              </a:spcBef>
              <a:spcAft>
                <a:spcPts val="0"/>
              </a:spcAft>
              <a:buClr>
                <a:srgbClr val="FFFFFF"/>
              </a:buClr>
              <a:buSzPts val="2000"/>
              <a:buChar char="★"/>
            </a:pPr>
            <a:r>
              <a:rPr lang="en-US" sz="2100" b="1" i="1" dirty="0">
                <a:solidFill>
                  <a:srgbClr val="FFFFFF"/>
                </a:solidFill>
                <a:effectLst>
                  <a:outerShdw blurRad="38100" dist="38100" dir="2700000" algn="tl">
                    <a:srgbClr val="000000">
                      <a:alpha val="43137"/>
                    </a:srgbClr>
                  </a:outerShdw>
                </a:effectLst>
              </a:rPr>
              <a:t>Social</a:t>
            </a:r>
            <a:r>
              <a:rPr lang="en-US" sz="2000" b="1" dirty="0">
                <a:solidFill>
                  <a:srgbClr val="FFFFFF"/>
                </a:solidFill>
              </a:rPr>
              <a:t> - </a:t>
            </a:r>
            <a:r>
              <a:rPr lang="en-US" sz="2000" i="1" dirty="0">
                <a:solidFill>
                  <a:srgbClr val="FFFFFF"/>
                </a:solidFill>
              </a:rPr>
              <a:t>A great opportunity for community engagement and trigger the feeling of contributing towards a healthier and more helpful nation.</a:t>
            </a:r>
            <a:endParaRPr sz="2000" i="1" dirty="0">
              <a:solidFill>
                <a:srgbClr val="FFFFFF"/>
              </a:solidFill>
            </a:endParaRPr>
          </a:p>
          <a:p>
            <a:pPr marL="1371600" lvl="0" indent="0" algn="just" rtl="0">
              <a:lnSpc>
                <a:spcPct val="100000"/>
              </a:lnSpc>
              <a:spcBef>
                <a:spcPts val="1200"/>
              </a:spcBef>
              <a:spcAft>
                <a:spcPts val="0"/>
              </a:spcAft>
              <a:buNone/>
            </a:pPr>
            <a:endParaRPr sz="400" b="1" dirty="0">
              <a:solidFill>
                <a:srgbClr val="FFFFFF"/>
              </a:solidFill>
            </a:endParaRPr>
          </a:p>
          <a:p>
            <a:pPr marL="1371600" lvl="0" indent="-355600" algn="just" rtl="0">
              <a:lnSpc>
                <a:spcPct val="100000"/>
              </a:lnSpc>
              <a:spcBef>
                <a:spcPts val="1200"/>
              </a:spcBef>
              <a:spcAft>
                <a:spcPts val="0"/>
              </a:spcAft>
              <a:buClr>
                <a:srgbClr val="FFFFFF"/>
              </a:buClr>
              <a:buSzPts val="2000"/>
              <a:buChar char="★"/>
            </a:pPr>
            <a:r>
              <a:rPr lang="en-US" sz="2100" b="1" i="1" dirty="0">
                <a:solidFill>
                  <a:srgbClr val="FFFFFF"/>
                </a:solidFill>
                <a:effectLst>
                  <a:outerShdw blurRad="38100" dist="38100" dir="2700000" algn="tl">
                    <a:srgbClr val="000000">
                      <a:alpha val="43137"/>
                    </a:srgbClr>
                  </a:outerShdw>
                </a:effectLst>
              </a:rPr>
              <a:t>Technological</a:t>
            </a:r>
            <a:r>
              <a:rPr lang="en-US" sz="2000" b="1" dirty="0">
                <a:solidFill>
                  <a:srgbClr val="FFFFFF"/>
                </a:solidFill>
              </a:rPr>
              <a:t> - </a:t>
            </a:r>
            <a:r>
              <a:rPr lang="en-US" sz="2000" i="1" dirty="0">
                <a:solidFill>
                  <a:srgbClr val="FFFFFF"/>
                </a:solidFill>
              </a:rPr>
              <a:t>There are few volunteer platforms for bigger cities in Romania, none to target and to connect a nation as a whole and give opportunities to everyone, in addition to being targeted to the sports volunteers.</a:t>
            </a:r>
            <a:endParaRPr sz="2000" i="1" dirty="0">
              <a:solidFill>
                <a:srgbClr val="FFFFFF"/>
              </a:solidFill>
            </a:endParaRPr>
          </a:p>
          <a:p>
            <a:pPr marL="0" lvl="0" indent="0" algn="just" rtl="0">
              <a:lnSpc>
                <a:spcPct val="100000"/>
              </a:lnSpc>
              <a:spcBef>
                <a:spcPts val="1200"/>
              </a:spcBef>
              <a:spcAft>
                <a:spcPts val="0"/>
              </a:spcAft>
              <a:buNone/>
            </a:pPr>
            <a:r>
              <a:rPr lang="en-US" sz="2000" b="1" dirty="0">
                <a:solidFill>
                  <a:srgbClr val="FFFFFF"/>
                </a:solidFill>
              </a:rPr>
              <a:t> </a:t>
            </a:r>
            <a:endParaRPr sz="2000" b="1" dirty="0">
              <a:solidFill>
                <a:srgbClr val="FFFFFF"/>
              </a:solidFill>
            </a:endParaRPr>
          </a:p>
          <a:p>
            <a:pPr marL="228600" lvl="0" indent="0" algn="just" rtl="0">
              <a:lnSpc>
                <a:spcPct val="100000"/>
              </a:lnSpc>
              <a:spcBef>
                <a:spcPts val="1200"/>
              </a:spcBef>
              <a:spcAft>
                <a:spcPts val="0"/>
              </a:spcAft>
              <a:buNone/>
            </a:pPr>
            <a:endParaRPr sz="3700" dirty="0">
              <a:solidFill>
                <a:srgbClr val="FFFFFF"/>
              </a:solidFill>
            </a:endParaRPr>
          </a:p>
        </p:txBody>
      </p:sp>
      <p:pic>
        <p:nvPicPr>
          <p:cNvPr id="159" name="Google Shape;159;p4" descr="O imagine care conține desen&#10;&#10;Descriere generată automat"/>
          <p:cNvPicPr preferRelativeResize="0"/>
          <p:nvPr/>
        </p:nvPicPr>
        <p:blipFill rotWithShape="1">
          <a:blip r:embed="rId3">
            <a:alphaModFix/>
          </a:blip>
          <a:srcRect/>
          <a:stretch/>
        </p:blipFill>
        <p:spPr>
          <a:xfrm>
            <a:off x="10380023" y="5958349"/>
            <a:ext cx="1465136" cy="526533"/>
          </a:xfrm>
          <a:prstGeom prst="rect">
            <a:avLst/>
          </a:prstGeom>
          <a:noFill/>
          <a:ln>
            <a:noFill/>
          </a:ln>
        </p:spPr>
      </p:pic>
      <p:sp>
        <p:nvSpPr>
          <p:cNvPr id="6" name="Google Shape;5021;p65">
            <a:extLst>
              <a:ext uri="{FF2B5EF4-FFF2-40B4-BE49-F238E27FC236}">
                <a16:creationId xmlns:a16="http://schemas.microsoft.com/office/drawing/2014/main" id="{50A8CE9D-3F57-429E-AEA7-3B756FE671D2}"/>
              </a:ext>
            </a:extLst>
          </p:cNvPr>
          <p:cNvSpPr/>
          <p:nvPr/>
        </p:nvSpPr>
        <p:spPr>
          <a:xfrm>
            <a:off x="9875631" y="139718"/>
            <a:ext cx="2043956" cy="1565914"/>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bg1"/>
          </a:solidFill>
          <a:ln>
            <a:noFill/>
          </a:ln>
        </p:spPr>
        <p:txBody>
          <a:bodyPr spcFirstLastPara="1" wrap="square" lIns="121868" tIns="121868" rIns="121868" bIns="121868" anchor="ctr" anchorCtr="0">
            <a:noAutofit/>
          </a:bodyPr>
          <a:lstStyle/>
          <a:p>
            <a:endParaRPr sz="2399"/>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 calcmode="lin" valueType="num">
                                      <p:cBhvr additive="base">
                                        <p:cTn id="7"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8">
                                            <p:txEl>
                                              <p:pRg st="2" end="2"/>
                                            </p:txEl>
                                          </p:spTgt>
                                        </p:tgtEl>
                                        <p:attrNameLst>
                                          <p:attrName>style.visibility</p:attrName>
                                        </p:attrNameLst>
                                      </p:cBhvr>
                                      <p:to>
                                        <p:strVal val="visible"/>
                                      </p:to>
                                    </p:set>
                                    <p:anim calcmode="lin" valueType="num">
                                      <p:cBhvr additive="base">
                                        <p:cTn id="13" dur="500" fill="hold"/>
                                        <p:tgtEl>
                                          <p:spTgt spid="15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8">
                                            <p:txEl>
                                              <p:pRg st="4" end="4"/>
                                            </p:txEl>
                                          </p:spTgt>
                                        </p:tgtEl>
                                        <p:attrNameLst>
                                          <p:attrName>style.visibility</p:attrName>
                                        </p:attrNameLst>
                                      </p:cBhvr>
                                      <p:to>
                                        <p:strVal val="visible"/>
                                      </p:to>
                                    </p:set>
                                    <p:anim calcmode="lin" valueType="num">
                                      <p:cBhvr additive="base">
                                        <p:cTn id="19" dur="500" fill="hold"/>
                                        <p:tgtEl>
                                          <p:spTgt spid="15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8">
                                            <p:txEl>
                                              <p:pRg st="6" end="6"/>
                                            </p:txEl>
                                          </p:spTgt>
                                        </p:tgtEl>
                                        <p:attrNameLst>
                                          <p:attrName>style.visibility</p:attrName>
                                        </p:attrNameLst>
                                      </p:cBhvr>
                                      <p:to>
                                        <p:strVal val="visible"/>
                                      </p:to>
                                    </p:set>
                                    <p:anim calcmode="lin" valueType="num">
                                      <p:cBhvr additive="base">
                                        <p:cTn id="25" dur="500" fill="hold"/>
                                        <p:tgtEl>
                                          <p:spTgt spid="15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8">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8">
                                            <p:txEl>
                                              <p:pRg st="7" end="7"/>
                                            </p:txEl>
                                          </p:spTgt>
                                        </p:tgtEl>
                                        <p:attrNameLst>
                                          <p:attrName>style.visibility</p:attrName>
                                        </p:attrNameLst>
                                      </p:cBhvr>
                                      <p:to>
                                        <p:strVal val="visible"/>
                                      </p:to>
                                    </p:set>
                                    <p:anim calcmode="lin" valueType="num">
                                      <p:cBhvr additive="base">
                                        <p:cTn id="29" dur="500" fill="hold"/>
                                        <p:tgtEl>
                                          <p:spTgt spid="158">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4"/>
        <p:cNvGrpSpPr/>
        <p:nvPr/>
      </p:nvGrpSpPr>
      <p:grpSpPr>
        <a:xfrm>
          <a:off x="0" y="0"/>
          <a:ext cx="0" cy="0"/>
          <a:chOff x="0" y="0"/>
          <a:chExt cx="0" cy="0"/>
        </a:xfrm>
      </p:grpSpPr>
      <p:sp>
        <p:nvSpPr>
          <p:cNvPr id="165" name="Google Shape;165;g7530c246ec_0_9"/>
          <p:cNvSpPr txBox="1">
            <a:spLocks noGrp="1"/>
          </p:cNvSpPr>
          <p:nvPr>
            <p:ph type="title"/>
          </p:nvPr>
        </p:nvSpPr>
        <p:spPr>
          <a:xfrm>
            <a:off x="838200" y="365125"/>
            <a:ext cx="10515600" cy="111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b="1" dirty="0">
                <a:solidFill>
                  <a:srgbClr val="FFFFFF"/>
                </a:solidFill>
                <a:effectLst>
                  <a:outerShdw blurRad="38100" dist="38100" dir="2700000" algn="tl">
                    <a:srgbClr val="000000">
                      <a:alpha val="43137"/>
                    </a:srgbClr>
                  </a:outerShdw>
                </a:effectLst>
                <a:latin typeface="+mj-lt"/>
                <a:ea typeface="Palatino Linotype"/>
                <a:cs typeface="Palatino Linotype"/>
                <a:sym typeface="Palatino Linotype"/>
              </a:rPr>
              <a:t>SWOT analysis</a:t>
            </a:r>
            <a:endParaRPr b="1" dirty="0">
              <a:solidFill>
                <a:srgbClr val="FFFFFF"/>
              </a:solidFill>
              <a:effectLst>
                <a:outerShdw blurRad="38100" dist="38100" dir="2700000" algn="tl">
                  <a:srgbClr val="000000">
                    <a:alpha val="43137"/>
                  </a:srgbClr>
                </a:outerShdw>
              </a:effectLst>
              <a:latin typeface="+mj-lt"/>
              <a:ea typeface="Palatino Linotype"/>
              <a:cs typeface="Palatino Linotype"/>
              <a:sym typeface="Palatino Linotype"/>
            </a:endParaRPr>
          </a:p>
        </p:txBody>
      </p:sp>
      <p:sp>
        <p:nvSpPr>
          <p:cNvPr id="166" name="Google Shape;166;g7530c246ec_0_9"/>
          <p:cNvSpPr txBox="1">
            <a:spLocks noGrp="1"/>
          </p:cNvSpPr>
          <p:nvPr>
            <p:ph type="body" idx="1"/>
          </p:nvPr>
        </p:nvSpPr>
        <p:spPr>
          <a:xfrm>
            <a:off x="473075" y="1975675"/>
            <a:ext cx="6718200" cy="4351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1400"/>
              </a:spcBef>
              <a:spcAft>
                <a:spcPts val="0"/>
              </a:spcAft>
              <a:buNone/>
            </a:pPr>
            <a:r>
              <a:rPr lang="en-US" b="1" dirty="0">
                <a:solidFill>
                  <a:srgbClr val="FFFFFF"/>
                </a:solidFill>
                <a:effectLst>
                  <a:outerShdw blurRad="38100" dist="38100" dir="2700000" algn="tl">
                    <a:srgbClr val="000000">
                      <a:alpha val="43137"/>
                    </a:srgbClr>
                  </a:outerShdw>
                </a:effectLst>
              </a:rPr>
              <a:t>Strengths</a:t>
            </a:r>
            <a:endParaRPr b="1" dirty="0">
              <a:solidFill>
                <a:srgbClr val="FFFFFF"/>
              </a:solidFill>
              <a:effectLst>
                <a:outerShdw blurRad="38100" dist="38100" dir="2700000" algn="tl">
                  <a:srgbClr val="000000">
                    <a:alpha val="43137"/>
                  </a:srgbClr>
                </a:outerShdw>
              </a:effectLst>
            </a:endParaRPr>
          </a:p>
          <a:p>
            <a:pPr marL="0" lvl="0" indent="0" algn="ctr" rtl="0">
              <a:lnSpc>
                <a:spcPct val="115000"/>
              </a:lnSpc>
              <a:spcBef>
                <a:spcPts val="1400"/>
              </a:spcBef>
              <a:spcAft>
                <a:spcPts val="0"/>
              </a:spcAft>
              <a:buClr>
                <a:schemeClr val="dk1"/>
              </a:buClr>
              <a:buSzPts val="1100"/>
              <a:buFont typeface="Arial"/>
              <a:buNone/>
            </a:pPr>
            <a:endParaRPr sz="100" b="1" dirty="0">
              <a:solidFill>
                <a:srgbClr val="FFFFFF"/>
              </a:solidFill>
            </a:endParaRPr>
          </a:p>
          <a:p>
            <a:pPr marL="120650" lvl="0" indent="0" algn="just" rtl="0">
              <a:lnSpc>
                <a:spcPct val="115000"/>
              </a:lnSpc>
              <a:spcBef>
                <a:spcPts val="1200"/>
              </a:spcBef>
              <a:spcAft>
                <a:spcPts val="0"/>
              </a:spcAft>
              <a:buClr>
                <a:srgbClr val="FFFFFF"/>
              </a:buClr>
              <a:buSzPts val="1700"/>
              <a:buNone/>
            </a:pPr>
            <a:r>
              <a:rPr lang="en-US" sz="1700" b="1" dirty="0">
                <a:solidFill>
                  <a:srgbClr val="FFFFFF"/>
                </a:solidFill>
              </a:rPr>
              <a:t>Volunteers:</a:t>
            </a:r>
          </a:p>
          <a:p>
            <a:pPr marL="406400" lvl="0" indent="-285750" algn="just" rtl="0">
              <a:lnSpc>
                <a:spcPct val="115000"/>
              </a:lnSpc>
              <a:spcBef>
                <a:spcPts val="1200"/>
              </a:spcBef>
              <a:spcAft>
                <a:spcPts val="0"/>
              </a:spcAft>
              <a:buClr>
                <a:srgbClr val="FFFFFF"/>
              </a:buClr>
              <a:buSzPts val="1700"/>
              <a:buFont typeface="Wingdings" panose="05000000000000000000" pitchFamily="2" charset="2"/>
              <a:buChar char="ü"/>
            </a:pPr>
            <a:r>
              <a:rPr lang="en-US" sz="1700" b="1" dirty="0">
                <a:solidFill>
                  <a:srgbClr val="FFFFFF"/>
                </a:solidFill>
              </a:rPr>
              <a:t>have a passion for serving the organization;</a:t>
            </a:r>
            <a:endParaRPr sz="1700" b="1" dirty="0">
              <a:solidFill>
                <a:srgbClr val="FFFFFF"/>
              </a:solidFill>
            </a:endParaRPr>
          </a:p>
          <a:p>
            <a:pPr marL="406400" lvl="0" indent="-285750" algn="just" rtl="0">
              <a:lnSpc>
                <a:spcPct val="115000"/>
              </a:lnSpc>
              <a:spcBef>
                <a:spcPts val="0"/>
              </a:spcBef>
              <a:spcAft>
                <a:spcPts val="0"/>
              </a:spcAft>
              <a:buClr>
                <a:srgbClr val="FFFFFF"/>
              </a:buClr>
              <a:buSzPts val="1700"/>
              <a:buFont typeface="Wingdings" panose="05000000000000000000" pitchFamily="2" charset="2"/>
              <a:buChar char="ü"/>
            </a:pPr>
            <a:r>
              <a:rPr lang="en-US" sz="1700" b="1" dirty="0">
                <a:solidFill>
                  <a:srgbClr val="FFFFFF"/>
                </a:solidFill>
              </a:rPr>
              <a:t>understand the mission of the organization;</a:t>
            </a:r>
            <a:endParaRPr sz="1700" b="1" dirty="0">
              <a:solidFill>
                <a:srgbClr val="FFFFFF"/>
              </a:solidFill>
            </a:endParaRPr>
          </a:p>
          <a:p>
            <a:pPr marL="406400" lvl="0" indent="-285750" algn="just" rtl="0">
              <a:lnSpc>
                <a:spcPct val="115000"/>
              </a:lnSpc>
              <a:spcBef>
                <a:spcPts val="0"/>
              </a:spcBef>
              <a:spcAft>
                <a:spcPts val="0"/>
              </a:spcAft>
              <a:buClr>
                <a:srgbClr val="FFFFFF"/>
              </a:buClr>
              <a:buSzPts val="1700"/>
              <a:buFont typeface="Wingdings" panose="05000000000000000000" pitchFamily="2" charset="2"/>
              <a:buChar char="ü"/>
            </a:pPr>
            <a:r>
              <a:rPr lang="en-US" sz="1700" b="1" dirty="0">
                <a:solidFill>
                  <a:srgbClr val="FFFFFF"/>
                </a:solidFill>
              </a:rPr>
              <a:t>serve organizations with a history of success</a:t>
            </a:r>
            <a:endParaRPr sz="1700" b="1" dirty="0">
              <a:solidFill>
                <a:srgbClr val="FFFFFF"/>
              </a:solidFill>
            </a:endParaRPr>
          </a:p>
          <a:p>
            <a:pPr marL="406400" lvl="0" indent="-285750" algn="just" rtl="0">
              <a:lnSpc>
                <a:spcPct val="115000"/>
              </a:lnSpc>
              <a:spcBef>
                <a:spcPts val="0"/>
              </a:spcBef>
              <a:spcAft>
                <a:spcPts val="0"/>
              </a:spcAft>
              <a:buClr>
                <a:srgbClr val="FFFFFF"/>
              </a:buClr>
              <a:buSzPts val="1700"/>
              <a:buFont typeface="Wingdings" panose="05000000000000000000" pitchFamily="2" charset="2"/>
              <a:buChar char="ü"/>
            </a:pPr>
            <a:r>
              <a:rPr lang="en-US" sz="1700" b="1" dirty="0">
                <a:solidFill>
                  <a:srgbClr val="FFFFFF"/>
                </a:solidFill>
              </a:rPr>
              <a:t>are appreciated, cultivated and respected;</a:t>
            </a:r>
          </a:p>
          <a:p>
            <a:pPr marL="120650" lvl="0" indent="0" algn="just">
              <a:lnSpc>
                <a:spcPct val="115000"/>
              </a:lnSpc>
              <a:spcBef>
                <a:spcPts val="0"/>
              </a:spcBef>
              <a:buClr>
                <a:srgbClr val="FFFFFF"/>
              </a:buClr>
              <a:buSzPts val="1700"/>
              <a:buNone/>
            </a:pPr>
            <a:endParaRPr lang="en-GB" sz="1700" b="1" dirty="0">
              <a:solidFill>
                <a:srgbClr val="FFFFFF"/>
              </a:solidFill>
            </a:endParaRPr>
          </a:p>
          <a:p>
            <a:pPr marL="120650" lvl="0" indent="0" algn="just">
              <a:lnSpc>
                <a:spcPct val="115000"/>
              </a:lnSpc>
              <a:spcBef>
                <a:spcPts val="0"/>
              </a:spcBef>
              <a:buClr>
                <a:srgbClr val="FFFFFF"/>
              </a:buClr>
              <a:buSzPts val="1700"/>
              <a:buNone/>
            </a:pPr>
            <a:r>
              <a:rPr lang="en-GB" sz="1700" b="1" dirty="0">
                <a:solidFill>
                  <a:srgbClr val="FFFFFF"/>
                </a:solidFill>
              </a:rPr>
              <a:t>Administrations are generally in support of the volunteers;</a:t>
            </a:r>
          </a:p>
          <a:p>
            <a:pPr marL="120650" lvl="0" indent="0" algn="just">
              <a:lnSpc>
                <a:spcPct val="115000"/>
              </a:lnSpc>
              <a:spcBef>
                <a:spcPts val="0"/>
              </a:spcBef>
              <a:buClr>
                <a:srgbClr val="FFFFFF"/>
              </a:buClr>
              <a:buSzPts val="1700"/>
              <a:buNone/>
            </a:pPr>
            <a:r>
              <a:rPr lang="en-GB" sz="1700" b="1" dirty="0">
                <a:solidFill>
                  <a:srgbClr val="FFFFFF"/>
                </a:solidFill>
              </a:rPr>
              <a:t>In most cases, volunteers serve to their talents and strengths</a:t>
            </a:r>
          </a:p>
          <a:p>
            <a:pPr marL="120650" lvl="0" indent="0" algn="just">
              <a:lnSpc>
                <a:spcPct val="115000"/>
              </a:lnSpc>
              <a:spcBef>
                <a:spcPts val="0"/>
              </a:spcBef>
              <a:buClr>
                <a:srgbClr val="FFFFFF"/>
              </a:buClr>
              <a:buSzPts val="1700"/>
              <a:buNone/>
            </a:pPr>
            <a:r>
              <a:rPr lang="en-GB" sz="1700" b="1" dirty="0">
                <a:solidFill>
                  <a:srgbClr val="FFFFFF"/>
                </a:solidFill>
              </a:rPr>
              <a:t>are allowed freedom to perform duties within a certain structure.</a:t>
            </a:r>
          </a:p>
          <a:p>
            <a:pPr marL="120650" lvl="0" indent="0" algn="just" rtl="0">
              <a:lnSpc>
                <a:spcPct val="115000"/>
              </a:lnSpc>
              <a:spcBef>
                <a:spcPts val="0"/>
              </a:spcBef>
              <a:spcAft>
                <a:spcPts val="0"/>
              </a:spcAft>
              <a:buClr>
                <a:srgbClr val="FFFFFF"/>
              </a:buClr>
              <a:buSzPts val="1700"/>
              <a:buNone/>
            </a:pPr>
            <a:endParaRPr sz="3500" dirty="0">
              <a:solidFill>
                <a:srgbClr val="FFFFFF"/>
              </a:solidFill>
            </a:endParaRPr>
          </a:p>
        </p:txBody>
      </p:sp>
      <p:pic>
        <p:nvPicPr>
          <p:cNvPr id="167" name="Google Shape;167;g7530c246ec_0_9"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
        <p:nvSpPr>
          <p:cNvPr id="168" name="Google Shape;168;g7530c246ec_0_9"/>
          <p:cNvSpPr txBox="1"/>
          <p:nvPr/>
        </p:nvSpPr>
        <p:spPr>
          <a:xfrm>
            <a:off x="7527925" y="777875"/>
            <a:ext cx="4000500" cy="3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US" sz="2800" b="1" dirty="0">
                <a:solidFill>
                  <a:srgbClr val="FFFFFF"/>
                </a:solidFill>
                <a:effectLst>
                  <a:outerShdw blurRad="38100" dist="38100" dir="2700000" algn="tl">
                    <a:srgbClr val="000000">
                      <a:alpha val="43137"/>
                    </a:srgbClr>
                  </a:outerShdw>
                </a:effectLst>
              </a:rPr>
              <a:t>Weaknesses</a:t>
            </a:r>
            <a:endParaRPr sz="2800" b="1" dirty="0">
              <a:solidFill>
                <a:srgbClr val="FFFFFF"/>
              </a:solidFill>
              <a:effectLst>
                <a:outerShdw blurRad="38100" dist="38100" dir="2700000" algn="tl">
                  <a:srgbClr val="000000">
                    <a:alpha val="43137"/>
                  </a:srgbClr>
                </a:outerShdw>
              </a:effectLst>
            </a:endParaRPr>
          </a:p>
          <a:p>
            <a:pPr marL="457200" lvl="0" indent="-234950" algn="ctr" rtl="0">
              <a:lnSpc>
                <a:spcPct val="115000"/>
              </a:lnSpc>
              <a:spcBef>
                <a:spcPts val="1200"/>
              </a:spcBef>
              <a:spcAft>
                <a:spcPts val="0"/>
              </a:spcAft>
              <a:buClr>
                <a:srgbClr val="FFFFFF"/>
              </a:buClr>
              <a:buSzPts val="100"/>
              <a:buChar char="➔"/>
            </a:pPr>
            <a:endParaRPr sz="100" b="1" dirty="0">
              <a:solidFill>
                <a:srgbClr val="FFFFFF"/>
              </a:solidFill>
            </a:endParaRPr>
          </a:p>
          <a:p>
            <a:pPr marL="457200" lvl="0" indent="-330200" algn="just" rtl="0">
              <a:lnSpc>
                <a:spcPct val="115000"/>
              </a:lnSpc>
              <a:spcBef>
                <a:spcPts val="0"/>
              </a:spcBef>
              <a:spcAft>
                <a:spcPts val="0"/>
              </a:spcAft>
              <a:buClr>
                <a:srgbClr val="FFFFFF"/>
              </a:buClr>
              <a:buSzPts val="1600"/>
              <a:buChar char="➔"/>
            </a:pPr>
            <a:r>
              <a:rPr lang="en-US" sz="1600" b="1" dirty="0">
                <a:solidFill>
                  <a:srgbClr val="FFFFFF"/>
                </a:solidFill>
              </a:rPr>
              <a:t>Small volunteer base;</a:t>
            </a:r>
            <a:endParaRPr sz="1600" b="1" dirty="0">
              <a:solidFill>
                <a:srgbClr val="FFFFFF"/>
              </a:solidFill>
            </a:endParaRPr>
          </a:p>
          <a:p>
            <a:pPr marL="457200" lvl="0" indent="-330200" algn="just" rtl="0">
              <a:lnSpc>
                <a:spcPct val="115000"/>
              </a:lnSpc>
              <a:spcBef>
                <a:spcPts val="0"/>
              </a:spcBef>
              <a:spcAft>
                <a:spcPts val="0"/>
              </a:spcAft>
              <a:buClr>
                <a:srgbClr val="FFFFFF"/>
              </a:buClr>
              <a:buSzPts val="1600"/>
              <a:buChar char="➔"/>
            </a:pPr>
            <a:r>
              <a:rPr lang="en-US" sz="1600" b="1" dirty="0">
                <a:solidFill>
                  <a:srgbClr val="FFFFFF"/>
                </a:solidFill>
              </a:rPr>
              <a:t>Volunteer and staff burnout and turnover;</a:t>
            </a:r>
            <a:endParaRPr sz="1600" b="1" dirty="0">
              <a:solidFill>
                <a:srgbClr val="FFFFFF"/>
              </a:solidFill>
            </a:endParaRPr>
          </a:p>
          <a:p>
            <a:pPr marL="457200" lvl="0" indent="-330200" algn="just" rtl="0">
              <a:lnSpc>
                <a:spcPct val="115000"/>
              </a:lnSpc>
              <a:spcBef>
                <a:spcPts val="0"/>
              </a:spcBef>
              <a:spcAft>
                <a:spcPts val="0"/>
              </a:spcAft>
              <a:buClr>
                <a:srgbClr val="FFFFFF"/>
              </a:buClr>
              <a:buSzPts val="1600"/>
              <a:buChar char="➔"/>
            </a:pPr>
            <a:r>
              <a:rPr lang="en-US" sz="1600" b="1" dirty="0">
                <a:solidFill>
                  <a:srgbClr val="FFFFFF"/>
                </a:solidFill>
              </a:rPr>
              <a:t>Lack of communication externally;</a:t>
            </a:r>
            <a:endParaRPr sz="1600" b="1" dirty="0">
              <a:solidFill>
                <a:srgbClr val="FFFFFF"/>
              </a:solidFill>
            </a:endParaRPr>
          </a:p>
          <a:p>
            <a:pPr marL="457200" lvl="0" indent="-330200" algn="just" rtl="0">
              <a:lnSpc>
                <a:spcPct val="115000"/>
              </a:lnSpc>
              <a:spcBef>
                <a:spcPts val="0"/>
              </a:spcBef>
              <a:spcAft>
                <a:spcPts val="0"/>
              </a:spcAft>
              <a:buClr>
                <a:srgbClr val="FFFFFF"/>
              </a:buClr>
              <a:buSzPts val="1600"/>
              <a:buChar char="➔"/>
            </a:pPr>
            <a:r>
              <a:rPr lang="en-US" sz="1600" b="1" dirty="0">
                <a:solidFill>
                  <a:srgbClr val="FFFFFF"/>
                </a:solidFill>
              </a:rPr>
              <a:t>Volunteers have limited roles to influence.</a:t>
            </a:r>
            <a:endParaRPr sz="1600" dirty="0">
              <a:solidFill>
                <a:srgbClr val="FFFFFF"/>
              </a:solidFill>
            </a:endParaRPr>
          </a:p>
        </p:txBody>
      </p:sp>
      <p:sp>
        <p:nvSpPr>
          <p:cNvPr id="7" name="Arrow: Left-Right 6">
            <a:extLst>
              <a:ext uri="{FF2B5EF4-FFF2-40B4-BE49-F238E27FC236}">
                <a16:creationId xmlns:a16="http://schemas.microsoft.com/office/drawing/2014/main" id="{781BB24E-7587-4BE6-9229-70A2905B9779}"/>
              </a:ext>
            </a:extLst>
          </p:cNvPr>
          <p:cNvSpPr/>
          <p:nvPr/>
        </p:nvSpPr>
        <p:spPr>
          <a:xfrm rot="19179249">
            <a:off x="7819919" y="4214903"/>
            <a:ext cx="1931460" cy="839280"/>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8">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3"/>
        <p:cNvGrpSpPr/>
        <p:nvPr/>
      </p:nvGrpSpPr>
      <p:grpSpPr>
        <a:xfrm>
          <a:off x="0" y="0"/>
          <a:ext cx="0" cy="0"/>
          <a:chOff x="0" y="0"/>
          <a:chExt cx="0" cy="0"/>
        </a:xfrm>
      </p:grpSpPr>
      <p:sp>
        <p:nvSpPr>
          <p:cNvPr id="175" name="Google Shape;175;g8453502ca4_8_29"/>
          <p:cNvSpPr txBox="1">
            <a:spLocks noGrp="1"/>
          </p:cNvSpPr>
          <p:nvPr>
            <p:ph type="body" idx="1"/>
          </p:nvPr>
        </p:nvSpPr>
        <p:spPr>
          <a:xfrm>
            <a:off x="586746" y="1328588"/>
            <a:ext cx="5099100" cy="3181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1200"/>
              </a:spcBef>
              <a:spcAft>
                <a:spcPts val="0"/>
              </a:spcAft>
              <a:buNone/>
            </a:pPr>
            <a:r>
              <a:rPr lang="en-US" b="1" dirty="0">
                <a:solidFill>
                  <a:srgbClr val="FFFFFF"/>
                </a:solidFill>
                <a:effectLst>
                  <a:outerShdw blurRad="38100" dist="38100" dir="2700000" algn="tl">
                    <a:srgbClr val="000000">
                      <a:alpha val="43137"/>
                    </a:srgbClr>
                  </a:outerShdw>
                </a:effectLst>
              </a:rPr>
              <a:t>Opportunities</a:t>
            </a:r>
            <a:endParaRPr sz="2300" b="1" dirty="0">
              <a:solidFill>
                <a:srgbClr val="FFFFFF"/>
              </a:solidFill>
              <a:effectLst>
                <a:outerShdw blurRad="38100" dist="38100" dir="2700000" algn="tl">
                  <a:srgbClr val="000000">
                    <a:alpha val="43137"/>
                  </a:srgbClr>
                </a:outerShdw>
              </a:effectLst>
            </a:endParaRPr>
          </a:p>
          <a:p>
            <a:pPr marL="0" lvl="0" indent="0" algn="ctr" rtl="0">
              <a:lnSpc>
                <a:spcPct val="115000"/>
              </a:lnSpc>
              <a:spcBef>
                <a:spcPts val="1200"/>
              </a:spcBef>
              <a:spcAft>
                <a:spcPts val="0"/>
              </a:spcAft>
              <a:buNone/>
            </a:pPr>
            <a:endParaRPr sz="100" b="1" u="sng" dirty="0">
              <a:solidFill>
                <a:srgbClr val="FFFFFF"/>
              </a:solidFill>
            </a:endParaRPr>
          </a:p>
          <a:p>
            <a:pPr marL="457200" lvl="0" indent="-336550" algn="l" rtl="0">
              <a:lnSpc>
                <a:spcPct val="115000"/>
              </a:lnSpc>
              <a:spcBef>
                <a:spcPts val="1200"/>
              </a:spcBef>
              <a:spcAft>
                <a:spcPts val="0"/>
              </a:spcAft>
              <a:buClr>
                <a:srgbClr val="FFFFFF"/>
              </a:buClr>
              <a:buSzPts val="1700"/>
              <a:buChar char="➢"/>
            </a:pPr>
            <a:r>
              <a:rPr lang="en-US" sz="1700" b="1" dirty="0">
                <a:solidFill>
                  <a:srgbClr val="FFFFFF"/>
                </a:solidFill>
              </a:rPr>
              <a:t>Look at best-of-class programs to emulate;</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With the right staff leadership, there is the ability to express new ideas;</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With the right leadership, there is the ability to recruit new subcommittee and committee members;</a:t>
            </a:r>
            <a:endParaRPr sz="1700" b="1" dirty="0">
              <a:solidFill>
                <a:srgbClr val="FFFFFF"/>
              </a:solidFill>
            </a:endParaRPr>
          </a:p>
          <a:p>
            <a:pPr marL="0" lvl="0" indent="0" algn="l" rtl="0">
              <a:lnSpc>
                <a:spcPct val="115000"/>
              </a:lnSpc>
              <a:spcBef>
                <a:spcPts val="1200"/>
              </a:spcBef>
              <a:spcAft>
                <a:spcPts val="1200"/>
              </a:spcAft>
              <a:buNone/>
            </a:pPr>
            <a:endParaRPr sz="3000" b="1" u="sng" dirty="0">
              <a:solidFill>
                <a:srgbClr val="FFFFFF"/>
              </a:solidFill>
            </a:endParaRPr>
          </a:p>
        </p:txBody>
      </p:sp>
      <p:pic>
        <p:nvPicPr>
          <p:cNvPr id="176" name="Google Shape;176;g8453502ca4_8_29"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
        <p:nvSpPr>
          <p:cNvPr id="177" name="Google Shape;177;g8453502ca4_8_29"/>
          <p:cNvSpPr txBox="1"/>
          <p:nvPr/>
        </p:nvSpPr>
        <p:spPr>
          <a:xfrm>
            <a:off x="6302100" y="259818"/>
            <a:ext cx="5889900" cy="3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800" b="1" dirty="0">
                <a:solidFill>
                  <a:srgbClr val="FFFFFF"/>
                </a:solidFill>
                <a:effectLst>
                  <a:outerShdw blurRad="38100" dist="38100" dir="2700000" algn="tl">
                    <a:srgbClr val="000000">
                      <a:alpha val="43137"/>
                    </a:srgbClr>
                  </a:outerShdw>
                </a:effectLst>
              </a:rPr>
              <a:t>Threats</a:t>
            </a:r>
            <a:endParaRPr sz="2800" b="1" dirty="0">
              <a:solidFill>
                <a:srgbClr val="FFFFFF"/>
              </a:solidFill>
              <a:effectLst>
                <a:outerShdw blurRad="38100" dist="38100" dir="2700000" algn="tl">
                  <a:srgbClr val="000000">
                    <a:alpha val="43137"/>
                  </a:srgbClr>
                </a:outerShdw>
              </a:effectLst>
            </a:endParaRPr>
          </a:p>
          <a:p>
            <a:pPr marL="0" lvl="0" indent="0" algn="ctr" rtl="0">
              <a:lnSpc>
                <a:spcPct val="115000"/>
              </a:lnSpc>
              <a:spcBef>
                <a:spcPts val="1200"/>
              </a:spcBef>
              <a:spcAft>
                <a:spcPts val="0"/>
              </a:spcAft>
              <a:buNone/>
            </a:pPr>
            <a:endParaRPr sz="100" b="1" u="sng" dirty="0">
              <a:solidFill>
                <a:srgbClr val="FFFFFF"/>
              </a:solidFill>
            </a:endParaRPr>
          </a:p>
          <a:p>
            <a:pPr marL="457200" lvl="0" indent="-336550" algn="l" rtl="0">
              <a:lnSpc>
                <a:spcPct val="115000"/>
              </a:lnSpc>
              <a:spcBef>
                <a:spcPts val="1200"/>
              </a:spcBef>
              <a:spcAft>
                <a:spcPts val="0"/>
              </a:spcAft>
              <a:buClr>
                <a:srgbClr val="FFFFFF"/>
              </a:buClr>
              <a:buSzPts val="1700"/>
              <a:buChar char="❏"/>
            </a:pPr>
            <a:r>
              <a:rPr lang="en-US" sz="1700" b="1" dirty="0">
                <a:solidFill>
                  <a:srgbClr val="FFFFFF"/>
                </a:solidFill>
              </a:rPr>
              <a:t>The economy can affect volunteerism;</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There is the potential other organizations can take away key volunteers from your organization;</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Constant administrative changes affect volunteer program growth and progress;</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Personal life changes and motivation can affect volunteers’ desires to stay involved at 100 percent commitment levels;</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There may be volunteers within the same organization who are not on the same page;</a:t>
            </a: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Social distancing and fear of pandemic.</a:t>
            </a:r>
            <a:endParaRPr sz="3000" b="1" dirty="0">
              <a:solidFill>
                <a:srgbClr val="FFFFFF"/>
              </a:solidFill>
            </a:endParaRPr>
          </a:p>
        </p:txBody>
      </p:sp>
      <p:sp>
        <p:nvSpPr>
          <p:cNvPr id="178" name="Google Shape;178;g8453502ca4_8_29"/>
          <p:cNvSpPr txBox="1"/>
          <p:nvPr/>
        </p:nvSpPr>
        <p:spPr>
          <a:xfrm>
            <a:off x="442950" y="4358150"/>
            <a:ext cx="11306100" cy="16002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There is an ability for volunteers to express candid opinions about the organization’s performance from an outsider’s view;</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Volunteers can make a difference by bringing their experiences and talents into play;</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There is joy in seeing organizational success due to volunteer efforts;</a:t>
            </a:r>
            <a:endParaRPr sz="1700" b="1"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US" sz="1700" b="1" dirty="0">
                <a:solidFill>
                  <a:srgbClr val="FFFFFF"/>
                </a:solidFill>
              </a:rPr>
              <a:t>Conduct research and bring various volunteer experiences into play to enhance organizational performance.</a:t>
            </a:r>
            <a:endParaRPr dirty="0"/>
          </a:p>
        </p:txBody>
      </p:sp>
      <p:sp>
        <p:nvSpPr>
          <p:cNvPr id="9" name="Google Shape;165;g7530c246ec_0_9">
            <a:extLst>
              <a:ext uri="{FF2B5EF4-FFF2-40B4-BE49-F238E27FC236}">
                <a16:creationId xmlns:a16="http://schemas.microsoft.com/office/drawing/2014/main" id="{03FCEAD8-46AE-41B5-8A93-4C8002D0007E}"/>
              </a:ext>
            </a:extLst>
          </p:cNvPr>
          <p:cNvSpPr txBox="1">
            <a:spLocks/>
          </p:cNvSpPr>
          <p:nvPr/>
        </p:nvSpPr>
        <p:spPr>
          <a:xfrm>
            <a:off x="838200" y="365125"/>
            <a:ext cx="4703850" cy="111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lt1"/>
              </a:buClr>
              <a:buSzPts val="4400"/>
            </a:pPr>
            <a:r>
              <a:rPr lang="en-US" b="1" dirty="0">
                <a:solidFill>
                  <a:srgbClr val="FFFFFF"/>
                </a:solidFill>
                <a:effectLst>
                  <a:outerShdw blurRad="38100" dist="38100" dir="2700000" algn="tl">
                    <a:srgbClr val="000000">
                      <a:alpha val="43137"/>
                    </a:srgbClr>
                  </a:outerShdw>
                </a:effectLst>
                <a:latin typeface="+mj-lt"/>
                <a:ea typeface="Palatino Linotype"/>
                <a:cs typeface="Palatino Linotype"/>
                <a:sym typeface="Palatino Linotype"/>
              </a:rPr>
              <a:t>SWOT analysis</a:t>
            </a:r>
          </a:p>
        </p:txBody>
      </p:sp>
      <p:sp>
        <p:nvSpPr>
          <p:cNvPr id="4" name="Arrow: Left-Right 3">
            <a:extLst>
              <a:ext uri="{FF2B5EF4-FFF2-40B4-BE49-F238E27FC236}">
                <a16:creationId xmlns:a16="http://schemas.microsoft.com/office/drawing/2014/main" id="{B3CFFD2E-837D-4EDC-A00A-4F887D3BE9AB}"/>
              </a:ext>
            </a:extLst>
          </p:cNvPr>
          <p:cNvSpPr/>
          <p:nvPr/>
        </p:nvSpPr>
        <p:spPr>
          <a:xfrm rot="19179249">
            <a:off x="5289160" y="2845006"/>
            <a:ext cx="1201479" cy="398184"/>
          </a:xfrm>
          <a:prstGeom prst="lef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5">
                                            <p:txEl>
                                              <p:pRg st="2" end="2"/>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5">
                                            <p:txEl>
                                              <p:pRg st="3" end="3"/>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5">
                                            <p:txEl>
                                              <p:pRg st="4" end="4"/>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8">
                                            <p:txEl>
                                              <p:pRg st="0" end="0"/>
                                            </p:txEl>
                                          </p:spTgt>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8">
                                            <p:txEl>
                                              <p:pRg st="1" end="1"/>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78">
                                            <p:txEl>
                                              <p:pRg st="2" end="2"/>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8">
                                            <p:txEl>
                                              <p:pRg st="3" end="3"/>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5">
                                            <p:txEl>
                                              <p:pRg st="0" end="0"/>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7">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7">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7">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7">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7">
                                            <p:txEl>
                                              <p:pRg st="6" end="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2"/>
        <p:cNvGrpSpPr/>
        <p:nvPr/>
      </p:nvGrpSpPr>
      <p:grpSpPr>
        <a:xfrm>
          <a:off x="0" y="0"/>
          <a:ext cx="0" cy="0"/>
          <a:chOff x="0" y="0"/>
          <a:chExt cx="0" cy="0"/>
        </a:xfrm>
      </p:grpSpPr>
      <p:sp>
        <p:nvSpPr>
          <p:cNvPr id="183" name="Google Shape;183;g7530c246ec_0_64"/>
          <p:cNvSpPr txBox="1">
            <a:spLocks noGrp="1"/>
          </p:cNvSpPr>
          <p:nvPr>
            <p:ph type="title"/>
          </p:nvPr>
        </p:nvSpPr>
        <p:spPr>
          <a:xfrm>
            <a:off x="3617250" y="2871450"/>
            <a:ext cx="4957500" cy="1115100"/>
          </a:xfrm>
          <a:prstGeom prst="rect">
            <a:avLst/>
          </a:prstGeom>
          <a:noFill/>
          <a:ln>
            <a:noFill/>
          </a:ln>
        </p:spPr>
        <p:txBody>
          <a:bodyPr spcFirstLastPara="1" wrap="square" lIns="91425" tIns="45700" rIns="91425" bIns="45700" anchor="ctr" anchorCtr="0">
            <a:noAutofit/>
          </a:bodyPr>
          <a:lstStyle/>
          <a:p>
            <a:pPr marL="228600" lvl="0" indent="0" algn="ctr" rtl="0">
              <a:lnSpc>
                <a:spcPct val="115000"/>
              </a:lnSpc>
              <a:spcBef>
                <a:spcPts val="1000"/>
              </a:spcBef>
              <a:spcAft>
                <a:spcPts val="0"/>
              </a:spcAft>
              <a:buClr>
                <a:schemeClr val="dk1"/>
              </a:buClr>
              <a:buSzPts val="1100"/>
              <a:buFont typeface="Arial"/>
              <a:buNone/>
            </a:pPr>
            <a:r>
              <a:rPr lang="en-US" sz="3900" b="1" dirty="0">
                <a:solidFill>
                  <a:schemeClr val="lt1"/>
                </a:solidFill>
                <a:effectLst>
                  <a:outerShdw blurRad="38100" dist="38100" dir="2700000" algn="tl">
                    <a:srgbClr val="000000">
                      <a:alpha val="43137"/>
                    </a:srgbClr>
                  </a:outerShdw>
                </a:effectLst>
              </a:rPr>
              <a:t>Stakeholders analysis</a:t>
            </a:r>
            <a:endParaRPr sz="5500" b="1" dirty="0">
              <a:solidFill>
                <a:srgbClr val="FFFFFF"/>
              </a:solidFill>
              <a:effectLst>
                <a:outerShdw blurRad="38100" dist="38100" dir="2700000" algn="tl">
                  <a:srgbClr val="000000">
                    <a:alpha val="43137"/>
                  </a:srgbClr>
                </a:outerShdw>
              </a:effectLst>
              <a:latin typeface="Palatino Linotype"/>
              <a:ea typeface="Palatino Linotype"/>
              <a:cs typeface="Palatino Linotype"/>
              <a:sym typeface="Palatino Linotype"/>
            </a:endParaRPr>
          </a:p>
        </p:txBody>
      </p:sp>
      <p:sp>
        <p:nvSpPr>
          <p:cNvPr id="184" name="Google Shape;184;g7530c246ec_0_64"/>
          <p:cNvSpPr txBox="1">
            <a:spLocks noGrp="1"/>
          </p:cNvSpPr>
          <p:nvPr>
            <p:ph type="body" idx="1"/>
          </p:nvPr>
        </p:nvSpPr>
        <p:spPr>
          <a:xfrm rot="-672788">
            <a:off x="-423669" y="729197"/>
            <a:ext cx="6511908" cy="1016020"/>
          </a:xfrm>
          <a:prstGeom prst="rect">
            <a:avLst/>
          </a:prstGeom>
          <a:noFill/>
          <a:ln>
            <a:noFill/>
          </a:ln>
        </p:spPr>
        <p:txBody>
          <a:bodyPr spcFirstLastPara="1" wrap="square" lIns="91425" tIns="45700" rIns="91425" bIns="45700" anchor="t" anchorCtr="0">
            <a:noAutofit/>
          </a:bodyPr>
          <a:lstStyle/>
          <a:p>
            <a:pPr marL="1327150" lvl="0" algn="l" rtl="0">
              <a:lnSpc>
                <a:spcPct val="115000"/>
              </a:lnSpc>
              <a:spcBef>
                <a:spcPts val="1200"/>
              </a:spcBef>
              <a:spcAft>
                <a:spcPts val="0"/>
              </a:spcAft>
              <a:buClr>
                <a:srgbClr val="FFFFFF"/>
              </a:buClr>
              <a:buSzPts val="2500"/>
              <a:buFont typeface="Wingdings" panose="05000000000000000000" pitchFamily="2" charset="2"/>
              <a:buChar char="Ø"/>
            </a:pPr>
            <a:r>
              <a:rPr lang="en-US" sz="2500" b="1" dirty="0">
                <a:solidFill>
                  <a:srgbClr val="FFFFFF"/>
                </a:solidFill>
              </a:rPr>
              <a:t>Ministry of Education</a:t>
            </a:r>
            <a:endParaRPr sz="2500" b="1" dirty="0">
              <a:solidFill>
                <a:srgbClr val="FFFFFF"/>
              </a:solidFill>
            </a:endParaRPr>
          </a:p>
          <a:p>
            <a:pPr marL="1327150" lvl="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Ministry of Sports</a:t>
            </a:r>
            <a:endParaRPr sz="2500" b="1" dirty="0">
              <a:solidFill>
                <a:srgbClr val="FFFFFF"/>
              </a:solidFill>
            </a:endParaRPr>
          </a:p>
          <a:p>
            <a:pPr marL="1327150" lvl="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Cities (city halls)</a:t>
            </a:r>
            <a:endParaRPr sz="2500" b="1" dirty="0">
              <a:solidFill>
                <a:srgbClr val="FFFFFF"/>
              </a:solidFill>
            </a:endParaRPr>
          </a:p>
        </p:txBody>
      </p:sp>
      <p:pic>
        <p:nvPicPr>
          <p:cNvPr id="185" name="Google Shape;185;g7530c246ec_0_64"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
        <p:nvSpPr>
          <p:cNvPr id="186" name="Google Shape;186;g7530c246ec_0_64"/>
          <p:cNvSpPr txBox="1"/>
          <p:nvPr/>
        </p:nvSpPr>
        <p:spPr>
          <a:xfrm rot="923123">
            <a:off x="7430144" y="774353"/>
            <a:ext cx="4397493" cy="1444334"/>
          </a:xfrm>
          <a:prstGeom prst="rect">
            <a:avLst/>
          </a:prstGeom>
          <a:noFill/>
          <a:ln>
            <a:noFill/>
          </a:ln>
        </p:spPr>
        <p:txBody>
          <a:bodyPr spcFirstLastPara="1" wrap="square" lIns="91425" tIns="91425" rIns="91425" bIns="91425" anchor="t" anchorCtr="0">
            <a:noAutofit/>
          </a:bodyPr>
          <a:lstStyle/>
          <a:p>
            <a:pPr marL="1327150" lvl="0" indent="-342900" algn="l" rtl="0">
              <a:lnSpc>
                <a:spcPct val="115000"/>
              </a:lnSpc>
              <a:spcBef>
                <a:spcPts val="1200"/>
              </a:spcBef>
              <a:spcAft>
                <a:spcPts val="0"/>
              </a:spcAft>
              <a:buClr>
                <a:srgbClr val="FFFFFF"/>
              </a:buClr>
              <a:buSzPts val="2500"/>
              <a:buFont typeface="Wingdings" panose="05000000000000000000" pitchFamily="2" charset="2"/>
              <a:buChar char="Ø"/>
            </a:pPr>
            <a:r>
              <a:rPr lang="en-US" sz="2500" b="1" dirty="0">
                <a:solidFill>
                  <a:srgbClr val="FFFFFF"/>
                </a:solidFill>
              </a:rPr>
              <a:t>AJF</a:t>
            </a:r>
            <a:endParaRPr sz="2500" b="1" dirty="0">
              <a:solidFill>
                <a:srgbClr val="FFFFFF"/>
              </a:solidFill>
            </a:endParaRPr>
          </a:p>
          <a:p>
            <a:pPr marL="1327150" lvl="0" indent="-34290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FRF &amp; its staff</a:t>
            </a:r>
            <a:endParaRPr sz="2500" b="1" dirty="0">
              <a:solidFill>
                <a:srgbClr val="FFFFFF"/>
              </a:solidFill>
            </a:endParaRPr>
          </a:p>
          <a:p>
            <a:pPr marL="1327150" lvl="0" indent="-34290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Volunteers</a:t>
            </a:r>
            <a:endParaRPr sz="2500" b="1" dirty="0">
              <a:solidFill>
                <a:srgbClr val="FFFFFF"/>
              </a:solidFill>
            </a:endParaRPr>
          </a:p>
        </p:txBody>
      </p:sp>
      <p:sp>
        <p:nvSpPr>
          <p:cNvPr id="187" name="Google Shape;187;g7530c246ec_0_64"/>
          <p:cNvSpPr txBox="1"/>
          <p:nvPr/>
        </p:nvSpPr>
        <p:spPr>
          <a:xfrm rot="1005267">
            <a:off x="444841" y="4391253"/>
            <a:ext cx="3936926" cy="1476595"/>
          </a:xfrm>
          <a:prstGeom prst="rect">
            <a:avLst/>
          </a:prstGeom>
          <a:noFill/>
          <a:ln>
            <a:noFill/>
          </a:ln>
        </p:spPr>
        <p:txBody>
          <a:bodyPr spcFirstLastPara="1" wrap="square" lIns="91425" tIns="91425" rIns="91425" bIns="91425" anchor="t" anchorCtr="0">
            <a:noAutofit/>
          </a:bodyPr>
          <a:lstStyle/>
          <a:p>
            <a:pPr marL="1327150" lvl="0" indent="-342900" algn="l" rtl="0">
              <a:lnSpc>
                <a:spcPct val="115000"/>
              </a:lnSpc>
              <a:spcBef>
                <a:spcPts val="1200"/>
              </a:spcBef>
              <a:spcAft>
                <a:spcPts val="0"/>
              </a:spcAft>
              <a:buClr>
                <a:srgbClr val="FFFFFF"/>
              </a:buClr>
              <a:buSzPts val="2500"/>
              <a:buFont typeface="Wingdings" panose="05000000000000000000" pitchFamily="2" charset="2"/>
              <a:buChar char="Ø"/>
            </a:pPr>
            <a:r>
              <a:rPr lang="en-US" sz="2500" b="1" dirty="0">
                <a:solidFill>
                  <a:srgbClr val="FFFFFF"/>
                </a:solidFill>
              </a:rPr>
              <a:t>Other suppliers</a:t>
            </a:r>
            <a:endParaRPr sz="2500" b="1" dirty="0">
              <a:solidFill>
                <a:srgbClr val="FFFFFF"/>
              </a:solidFill>
            </a:endParaRPr>
          </a:p>
          <a:p>
            <a:pPr marL="1327150" lvl="0" indent="-34290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Media</a:t>
            </a:r>
            <a:endParaRPr sz="2500" b="1" dirty="0">
              <a:solidFill>
                <a:srgbClr val="FFFFFF"/>
              </a:solidFill>
            </a:endParaRPr>
          </a:p>
          <a:p>
            <a:pPr marL="1327150" lvl="0" indent="-34290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Influencers</a:t>
            </a:r>
            <a:endParaRPr sz="2500" b="1" dirty="0">
              <a:solidFill>
                <a:srgbClr val="FFFFFF"/>
              </a:solidFill>
            </a:endParaRPr>
          </a:p>
        </p:txBody>
      </p:sp>
      <p:sp>
        <p:nvSpPr>
          <p:cNvPr id="188" name="Google Shape;188;g7530c246ec_0_64"/>
          <p:cNvSpPr txBox="1"/>
          <p:nvPr/>
        </p:nvSpPr>
        <p:spPr>
          <a:xfrm rot="-648546">
            <a:off x="6663258" y="4688752"/>
            <a:ext cx="5088584" cy="1476399"/>
          </a:xfrm>
          <a:prstGeom prst="rect">
            <a:avLst/>
          </a:prstGeom>
          <a:noFill/>
          <a:ln>
            <a:noFill/>
          </a:ln>
        </p:spPr>
        <p:txBody>
          <a:bodyPr spcFirstLastPara="1" wrap="square" lIns="91425" tIns="91425" rIns="91425" bIns="91425" anchor="t" anchorCtr="0">
            <a:noAutofit/>
          </a:bodyPr>
          <a:lstStyle/>
          <a:p>
            <a:pPr marL="1327150" lvl="0" indent="-342900" algn="l" rtl="0">
              <a:lnSpc>
                <a:spcPct val="115000"/>
              </a:lnSpc>
              <a:spcBef>
                <a:spcPts val="1200"/>
              </a:spcBef>
              <a:spcAft>
                <a:spcPts val="0"/>
              </a:spcAft>
              <a:buClr>
                <a:srgbClr val="FFFFFF"/>
              </a:buClr>
              <a:buSzPts val="2500"/>
              <a:buFont typeface="Wingdings" panose="05000000000000000000" pitchFamily="2" charset="2"/>
              <a:buChar char="Ø"/>
            </a:pPr>
            <a:r>
              <a:rPr lang="en-US" sz="2500" b="1" dirty="0">
                <a:solidFill>
                  <a:srgbClr val="FFFFFF"/>
                </a:solidFill>
              </a:rPr>
              <a:t>Partners/Sponsors</a:t>
            </a:r>
            <a:endParaRPr sz="2500" b="1" dirty="0">
              <a:solidFill>
                <a:srgbClr val="FFFFFF"/>
              </a:solidFill>
            </a:endParaRPr>
          </a:p>
          <a:p>
            <a:pPr marL="1327150" lvl="0" indent="-342900" algn="l" rtl="0">
              <a:lnSpc>
                <a:spcPct val="115000"/>
              </a:lnSpc>
              <a:spcBef>
                <a:spcPts val="0"/>
              </a:spcBef>
              <a:spcAft>
                <a:spcPts val="0"/>
              </a:spcAft>
              <a:buClr>
                <a:srgbClr val="FFFFFF"/>
              </a:buClr>
              <a:buSzPts val="2500"/>
              <a:buFont typeface="Wingdings" panose="05000000000000000000" pitchFamily="2" charset="2"/>
              <a:buChar char="Ø"/>
            </a:pPr>
            <a:r>
              <a:rPr lang="en-US" sz="2500" b="1" dirty="0">
                <a:solidFill>
                  <a:srgbClr val="FFFFFF"/>
                </a:solidFill>
              </a:rPr>
              <a:t>NPO (UNICEF, EU etc.)</a:t>
            </a:r>
            <a:endParaRPr sz="2500" b="1" dirty="0">
              <a:solidFill>
                <a:srgbClr val="FFFFFF"/>
              </a:solidFill>
            </a:endParaRPr>
          </a:p>
        </p:txBody>
      </p:sp>
      <p:sp>
        <p:nvSpPr>
          <p:cNvPr id="189" name="Google Shape;189;g7530c246ec_0_64"/>
          <p:cNvSpPr/>
          <p:nvPr/>
        </p:nvSpPr>
        <p:spPr>
          <a:xfrm rot="-8100000">
            <a:off x="3746349" y="2347538"/>
            <a:ext cx="871014" cy="432749"/>
          </a:xfrm>
          <a:prstGeom prst="rightArrow">
            <a:avLst>
              <a:gd name="adj1" fmla="val 50000"/>
              <a:gd name="adj2" fmla="val 50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7530c246ec_0_64"/>
          <p:cNvSpPr/>
          <p:nvPr/>
        </p:nvSpPr>
        <p:spPr>
          <a:xfrm rot="8100837">
            <a:off x="3746461" y="4030281"/>
            <a:ext cx="870802" cy="432749"/>
          </a:xfrm>
          <a:prstGeom prst="rightArrow">
            <a:avLst>
              <a:gd name="adj1" fmla="val 50000"/>
              <a:gd name="adj2" fmla="val 50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7530c246ec_0_64"/>
          <p:cNvSpPr/>
          <p:nvPr/>
        </p:nvSpPr>
        <p:spPr>
          <a:xfrm rot="-2172875">
            <a:off x="7660243" y="2347546"/>
            <a:ext cx="870837" cy="432749"/>
          </a:xfrm>
          <a:prstGeom prst="rightArrow">
            <a:avLst>
              <a:gd name="adj1" fmla="val 50000"/>
              <a:gd name="adj2" fmla="val 50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7530c246ec_0_64"/>
          <p:cNvSpPr/>
          <p:nvPr/>
        </p:nvSpPr>
        <p:spPr>
          <a:xfrm rot="2489754">
            <a:off x="7660082" y="4030304"/>
            <a:ext cx="871158" cy="432701"/>
          </a:xfrm>
          <a:prstGeom prst="rightArrow">
            <a:avLst>
              <a:gd name="adj1" fmla="val 50000"/>
              <a:gd name="adj2" fmla="val 50000"/>
            </a:avLst>
          </a:prstGeom>
          <a:solidFill>
            <a:schemeClr val="bg1"/>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g7530c246ec_0_64"/>
          <p:cNvPicPr preferRelativeResize="0"/>
          <p:nvPr/>
        </p:nvPicPr>
        <p:blipFill>
          <a:blip r:embed="rId4">
            <a:alphaModFix/>
          </a:blip>
          <a:stretch>
            <a:fillRect/>
          </a:stretch>
        </p:blipFill>
        <p:spPr>
          <a:xfrm>
            <a:off x="4562000" y="0"/>
            <a:ext cx="3067999" cy="1728450"/>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7">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8">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6">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6">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9" grpId="0" animBg="1"/>
      <p:bldP spid="190" grpId="0" animBg="1"/>
      <p:bldP spid="191" grpId="0" animBg="1"/>
      <p:bldP spid="1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g7530c246ec_0_15"/>
          <p:cNvSpPr txBox="1">
            <a:spLocks noGrp="1"/>
          </p:cNvSpPr>
          <p:nvPr>
            <p:ph type="title"/>
          </p:nvPr>
        </p:nvSpPr>
        <p:spPr>
          <a:xfrm>
            <a:off x="838200" y="365125"/>
            <a:ext cx="10515600" cy="1115100"/>
          </a:xfrm>
          <a:prstGeom prst="rect">
            <a:avLst/>
          </a:prstGeom>
          <a:noFill/>
          <a:ln>
            <a:noFill/>
          </a:ln>
        </p:spPr>
        <p:txBody>
          <a:bodyPr spcFirstLastPara="1" wrap="square" lIns="91425" tIns="45700" rIns="91425" bIns="45700" anchor="ctr" anchorCtr="0">
            <a:noAutofit/>
          </a:bodyPr>
          <a:lstStyle/>
          <a:p>
            <a:pPr marL="228600" lvl="0" indent="0" algn="l" rtl="0">
              <a:spcBef>
                <a:spcPts val="1000"/>
              </a:spcBef>
              <a:spcAft>
                <a:spcPts val="0"/>
              </a:spcAft>
              <a:buClr>
                <a:schemeClr val="dk1"/>
              </a:buClr>
              <a:buSzPts val="1100"/>
              <a:buFont typeface="Arial"/>
              <a:buNone/>
            </a:pPr>
            <a:r>
              <a:rPr lang="en-US" sz="4000" b="1" dirty="0">
                <a:solidFill>
                  <a:schemeClr val="lt1"/>
                </a:solidFill>
                <a:effectLst>
                  <a:outerShdw blurRad="38100" dist="38100" dir="2700000" algn="tl">
                    <a:srgbClr val="000000">
                      <a:alpha val="43137"/>
                    </a:srgbClr>
                  </a:outerShdw>
                </a:effectLst>
              </a:rPr>
              <a:t>Market size - Target audience</a:t>
            </a:r>
            <a:endParaRPr sz="6000" b="1" dirty="0">
              <a:solidFill>
                <a:srgbClr val="FFFFFF"/>
              </a:solidFill>
              <a:effectLst>
                <a:outerShdw blurRad="38100" dist="38100" dir="2700000" algn="tl">
                  <a:srgbClr val="000000">
                    <a:alpha val="43137"/>
                  </a:srgbClr>
                </a:outerShdw>
              </a:effectLst>
              <a:latin typeface="Palatino Linotype"/>
              <a:ea typeface="Palatino Linotype"/>
              <a:cs typeface="Palatino Linotype"/>
              <a:sym typeface="Palatino Linotype"/>
            </a:endParaRPr>
          </a:p>
        </p:txBody>
      </p:sp>
      <p:sp>
        <p:nvSpPr>
          <p:cNvPr id="199" name="Google Shape;199;g7530c246ec_0_15"/>
          <p:cNvSpPr txBox="1">
            <a:spLocks noGrp="1"/>
          </p:cNvSpPr>
          <p:nvPr>
            <p:ph type="body" idx="1"/>
          </p:nvPr>
        </p:nvSpPr>
        <p:spPr>
          <a:xfrm>
            <a:off x="170121" y="1480224"/>
            <a:ext cx="7506586" cy="4888677"/>
          </a:xfrm>
          <a:prstGeom prst="rect">
            <a:avLst/>
          </a:prstGeom>
          <a:noFill/>
          <a:ln>
            <a:noFill/>
          </a:ln>
        </p:spPr>
        <p:txBody>
          <a:bodyPr spcFirstLastPara="1" wrap="square" lIns="91425" tIns="45700" rIns="91425" bIns="45700" anchor="t" anchorCtr="0">
            <a:noAutofit/>
          </a:bodyPr>
          <a:lstStyle/>
          <a:p>
            <a:pPr marL="228600" lvl="0" indent="0" algn="just">
              <a:buNone/>
            </a:pPr>
            <a:r>
              <a:rPr lang="en-GB" dirty="0">
                <a:solidFill>
                  <a:srgbClr val="FFFFFF"/>
                </a:solidFill>
              </a:rPr>
              <a:t>15 % of Romanian population have tendency to volunteer. Our target audience has a poll reach of </a:t>
            </a:r>
            <a:r>
              <a:rPr lang="en-GB" dirty="0" err="1">
                <a:solidFill>
                  <a:srgbClr val="FFFFFF"/>
                </a:solidFill>
              </a:rPr>
              <a:t>aprox</a:t>
            </a:r>
            <a:r>
              <a:rPr lang="en-GB" dirty="0">
                <a:solidFill>
                  <a:srgbClr val="FFFFFF"/>
                </a:solidFill>
              </a:rPr>
              <a:t>. 3 million people.</a:t>
            </a:r>
          </a:p>
          <a:p>
            <a:pPr marL="228600" lvl="0" indent="0">
              <a:buNone/>
            </a:pPr>
            <a:endParaRPr lang="en-GB" dirty="0">
              <a:solidFill>
                <a:srgbClr val="FFFFFF"/>
              </a:solidFill>
            </a:endParaRPr>
          </a:p>
          <a:p>
            <a:pPr marL="228600" lvl="0" indent="0">
              <a:buNone/>
            </a:pPr>
            <a:r>
              <a:rPr lang="en-GB" dirty="0">
                <a:solidFill>
                  <a:srgbClr val="FFFFFF"/>
                </a:solidFill>
              </a:rPr>
              <a:t>1. Ages 15 - 17 ~ 1.400.000</a:t>
            </a:r>
          </a:p>
          <a:p>
            <a:pPr marL="228600" lvl="0" indent="0">
              <a:buNone/>
            </a:pPr>
            <a:r>
              <a:rPr lang="en-GB" dirty="0">
                <a:solidFill>
                  <a:srgbClr val="FFFFFF"/>
                </a:solidFill>
              </a:rPr>
              <a:t>2. Ages 18 - 35 ~ 1.200.000</a:t>
            </a:r>
          </a:p>
          <a:p>
            <a:pPr marL="228600" lvl="0" indent="0">
              <a:buNone/>
            </a:pPr>
            <a:r>
              <a:rPr lang="en-GB" dirty="0">
                <a:solidFill>
                  <a:srgbClr val="FFFFFF"/>
                </a:solidFill>
              </a:rPr>
              <a:t>3. Ages 36 + ~ 600.000</a:t>
            </a:r>
            <a:endParaRPr dirty="0">
              <a:solidFill>
                <a:srgbClr val="FFFFFF"/>
              </a:solidFill>
            </a:endParaRPr>
          </a:p>
        </p:txBody>
      </p:sp>
      <p:pic>
        <p:nvPicPr>
          <p:cNvPr id="200" name="Google Shape;200;g7530c246ec_0_15"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pic>
        <p:nvPicPr>
          <p:cNvPr id="5" name="Google Shape;201;g7530c246ec_0_15">
            <a:extLst>
              <a:ext uri="{FF2B5EF4-FFF2-40B4-BE49-F238E27FC236}">
                <a16:creationId xmlns:a16="http://schemas.microsoft.com/office/drawing/2014/main" id="{4FE6855B-D571-43F0-AE6F-EF2E0247FE42}"/>
              </a:ext>
            </a:extLst>
          </p:cNvPr>
          <p:cNvPicPr preferRelativeResize="0"/>
          <p:nvPr/>
        </p:nvPicPr>
        <p:blipFill>
          <a:blip r:embed="rId4">
            <a:alphaModFix/>
          </a:blip>
          <a:stretch>
            <a:fillRect/>
          </a:stretch>
        </p:blipFill>
        <p:spPr>
          <a:xfrm>
            <a:off x="9405393" y="365125"/>
            <a:ext cx="2260525" cy="4300500"/>
          </a:xfrm>
          <a:prstGeom prst="rect">
            <a:avLst/>
          </a:prstGeom>
          <a:noFill/>
          <a:ln>
            <a:noFill/>
          </a:ln>
        </p:spPr>
      </p:pic>
      <p:pic>
        <p:nvPicPr>
          <p:cNvPr id="6" name="Google Shape;202;g7530c246ec_0_15">
            <a:extLst>
              <a:ext uri="{FF2B5EF4-FFF2-40B4-BE49-F238E27FC236}">
                <a16:creationId xmlns:a16="http://schemas.microsoft.com/office/drawing/2014/main" id="{FB6D0B6F-839E-4703-9B99-0B141CB5232A}"/>
              </a:ext>
            </a:extLst>
          </p:cNvPr>
          <p:cNvPicPr preferRelativeResize="0"/>
          <p:nvPr/>
        </p:nvPicPr>
        <p:blipFill>
          <a:blip r:embed="rId5">
            <a:alphaModFix/>
          </a:blip>
          <a:stretch>
            <a:fillRect/>
          </a:stretch>
        </p:blipFill>
        <p:spPr>
          <a:xfrm>
            <a:off x="4564409" y="4359665"/>
            <a:ext cx="4698552" cy="2349276"/>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sp>
        <p:nvSpPr>
          <p:cNvPr id="205" name="Google Shape;205;p7"/>
          <p:cNvSpPr>
            <a:spLocks noGrp="1"/>
          </p:cNvSpPr>
          <p:nvPr>
            <p:ph type="pic" idx="2"/>
          </p:nvPr>
        </p:nvSpPr>
        <p:spPr>
          <a:xfrm>
            <a:off x="7043050" y="0"/>
            <a:ext cx="5148900" cy="6858000"/>
          </a:xfrm>
          <a:prstGeom prst="rect">
            <a:avLst/>
          </a:prstGeom>
          <a:noFill/>
          <a:ln>
            <a:noFill/>
          </a:ln>
        </p:spPr>
        <p:txBody>
          <a:bodyPr spcFirstLastPara="1" wrap="square" lIns="91425" tIns="45700" rIns="91425" bIns="45700" anchor="t" anchorCtr="0">
            <a:noAutofit/>
          </a:bodyPr>
          <a:lstStyle/>
          <a:p>
            <a:pPr marL="457200" lvl="0" indent="-342900" algn="l" rtl="0">
              <a:lnSpc>
                <a:spcPct val="115000"/>
              </a:lnSpc>
              <a:spcBef>
                <a:spcPts val="1200"/>
              </a:spcBef>
              <a:spcAft>
                <a:spcPts val="0"/>
              </a:spcAft>
              <a:buSzPts val="1800"/>
              <a:buAutoNum type="arabicPeriod"/>
            </a:pPr>
            <a:r>
              <a:rPr lang="en-US" sz="1800" b="1" dirty="0"/>
              <a:t>Legal aspects regarding </a:t>
            </a:r>
            <a:r>
              <a:rPr lang="en-US" sz="1800" b="1" dirty="0" err="1"/>
              <a:t>VoluntaRO</a:t>
            </a:r>
            <a:endParaRPr sz="1800" b="1" dirty="0"/>
          </a:p>
          <a:p>
            <a:pPr marL="457200" lvl="0" indent="0" algn="l" rtl="0">
              <a:lnSpc>
                <a:spcPct val="115000"/>
              </a:lnSpc>
              <a:spcBef>
                <a:spcPts val="1200"/>
              </a:spcBef>
              <a:spcAft>
                <a:spcPts val="0"/>
              </a:spcAft>
              <a:buNone/>
            </a:pPr>
            <a:endParaRPr sz="1800" b="1" dirty="0"/>
          </a:p>
          <a:p>
            <a:pPr marL="114300" lvl="0" indent="0" algn="l" rtl="0">
              <a:lnSpc>
                <a:spcPct val="115000"/>
              </a:lnSpc>
              <a:spcBef>
                <a:spcPts val="1200"/>
              </a:spcBef>
              <a:spcAft>
                <a:spcPts val="0"/>
              </a:spcAft>
              <a:buSzPts val="1800"/>
            </a:pPr>
            <a:r>
              <a:rPr lang="en-US" sz="1800" b="1" dirty="0"/>
              <a:t>2. Legal aspects between </a:t>
            </a:r>
            <a:r>
              <a:rPr lang="en-US" sz="1800" b="1" dirty="0" err="1"/>
              <a:t>VoluntaRO</a:t>
            </a:r>
            <a:r>
              <a:rPr lang="en-US" sz="1800" b="1" dirty="0"/>
              <a:t> and public institutions (partners)</a:t>
            </a:r>
            <a:endParaRPr sz="1800" b="1" dirty="0"/>
          </a:p>
          <a:p>
            <a:pPr marL="457200" lvl="0" indent="0" algn="l" rtl="0">
              <a:lnSpc>
                <a:spcPct val="115000"/>
              </a:lnSpc>
              <a:spcBef>
                <a:spcPts val="1200"/>
              </a:spcBef>
              <a:spcAft>
                <a:spcPts val="0"/>
              </a:spcAft>
              <a:buNone/>
            </a:pPr>
            <a:endParaRPr sz="1800" b="1" dirty="0"/>
          </a:p>
          <a:p>
            <a:pPr marL="114300" lvl="0" indent="0" algn="l" rtl="0">
              <a:lnSpc>
                <a:spcPct val="115000"/>
              </a:lnSpc>
              <a:spcBef>
                <a:spcPts val="1200"/>
              </a:spcBef>
              <a:spcAft>
                <a:spcPts val="0"/>
              </a:spcAft>
              <a:buSzPts val="1800"/>
            </a:pPr>
            <a:r>
              <a:rPr lang="en-US" sz="1800" b="1" dirty="0"/>
              <a:t>3. Legal aspects regarding </a:t>
            </a:r>
            <a:r>
              <a:rPr lang="en-US" sz="1800" b="1" dirty="0" err="1"/>
              <a:t>VoluntaRO</a:t>
            </a:r>
            <a:r>
              <a:rPr lang="en-US" sz="1800" b="1" dirty="0"/>
              <a:t> and volunteers:</a:t>
            </a:r>
            <a:endParaRPr sz="1800" b="1" dirty="0"/>
          </a:p>
          <a:p>
            <a:pPr marL="412750" lvl="0" indent="-285750" algn="l" rtl="0">
              <a:lnSpc>
                <a:spcPct val="115000"/>
              </a:lnSpc>
              <a:spcBef>
                <a:spcPts val="0"/>
              </a:spcBef>
              <a:spcAft>
                <a:spcPts val="0"/>
              </a:spcAft>
              <a:buSzPts val="1600"/>
              <a:buFont typeface="Arial" panose="020B0604020202020204" pitchFamily="34" charset="0"/>
              <a:buChar char="•"/>
            </a:pPr>
            <a:r>
              <a:rPr lang="en-US" sz="1600" dirty="0"/>
              <a:t>There are allowed to use our platform volunteers of minimum 16 years old or at least 15 years old in case the parents are involved to into the same volunteering event or give them a written permission to attend other event;</a:t>
            </a:r>
            <a:endParaRPr sz="1600" dirty="0"/>
          </a:p>
          <a:p>
            <a:pPr marL="412750" lvl="0" indent="-285750" algn="l" rtl="0">
              <a:lnSpc>
                <a:spcPct val="115000"/>
              </a:lnSpc>
              <a:spcBef>
                <a:spcPts val="0"/>
              </a:spcBef>
              <a:spcAft>
                <a:spcPts val="0"/>
              </a:spcAft>
              <a:buSzPts val="1600"/>
              <a:buFont typeface="Arial" panose="020B0604020202020204" pitchFamily="34" charset="0"/>
              <a:buChar char="•"/>
            </a:pPr>
            <a:r>
              <a:rPr lang="en-US" sz="1600" dirty="0"/>
              <a:t>Our volunteers will benefit from volunteering contract, volunteer form and volunteer protection form;</a:t>
            </a:r>
            <a:endParaRPr sz="1600" dirty="0"/>
          </a:p>
          <a:p>
            <a:pPr marL="412750" lvl="0" indent="-285750" algn="l" rtl="0">
              <a:lnSpc>
                <a:spcPct val="115000"/>
              </a:lnSpc>
              <a:spcBef>
                <a:spcPts val="0"/>
              </a:spcBef>
              <a:spcAft>
                <a:spcPts val="0"/>
              </a:spcAft>
              <a:buSzPts val="1600"/>
              <a:buFont typeface="Arial" panose="020B0604020202020204" pitchFamily="34" charset="0"/>
              <a:buChar char="•"/>
            </a:pPr>
            <a:r>
              <a:rPr lang="en-US" sz="1600" dirty="0"/>
              <a:t>Our volunteers will receive a certificate of volunteering for all their activities;</a:t>
            </a:r>
            <a:endParaRPr sz="1600" dirty="0"/>
          </a:p>
          <a:p>
            <a:pPr marL="412750" lvl="0" indent="-285750" algn="l" rtl="0">
              <a:lnSpc>
                <a:spcPct val="115000"/>
              </a:lnSpc>
              <a:spcBef>
                <a:spcPts val="0"/>
              </a:spcBef>
              <a:spcAft>
                <a:spcPts val="0"/>
              </a:spcAft>
              <a:buSzPts val="1600"/>
              <a:buFont typeface="Arial" panose="020B0604020202020204" pitchFamily="34" charset="0"/>
              <a:buChar char="•"/>
            </a:pPr>
            <a:r>
              <a:rPr lang="en-US" sz="1600" dirty="0"/>
              <a:t>Our volunteers will be part of </a:t>
            </a:r>
            <a:r>
              <a:rPr lang="en-US" sz="1600" dirty="0" err="1"/>
              <a:t>VoluntaRO</a:t>
            </a:r>
            <a:r>
              <a:rPr lang="en-US" sz="1600" dirty="0"/>
              <a:t> register of volunteering and all their rights will be respected during their activities and apart from it.</a:t>
            </a:r>
            <a:endParaRPr sz="1600" dirty="0"/>
          </a:p>
          <a:p>
            <a:pPr marL="0" lvl="0" indent="0" algn="l" rtl="0">
              <a:spcBef>
                <a:spcPts val="1200"/>
              </a:spcBef>
              <a:spcAft>
                <a:spcPts val="0"/>
              </a:spcAft>
              <a:buNone/>
            </a:pPr>
            <a:endParaRPr sz="3900" dirty="0"/>
          </a:p>
        </p:txBody>
      </p:sp>
      <p:sp>
        <p:nvSpPr>
          <p:cNvPr id="206" name="Google Shape;206;p7"/>
          <p:cNvSpPr/>
          <p:nvPr/>
        </p:nvSpPr>
        <p:spPr>
          <a:xfrm>
            <a:off x="0" y="-4763"/>
            <a:ext cx="7043057"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7"/>
          <p:cNvSpPr txBox="1">
            <a:spLocks noGrp="1"/>
          </p:cNvSpPr>
          <p:nvPr>
            <p:ph type="title"/>
          </p:nvPr>
        </p:nvSpPr>
        <p:spPr>
          <a:xfrm>
            <a:off x="1336342" y="2624137"/>
            <a:ext cx="5259388" cy="160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Legal aspects</a:t>
            </a:r>
            <a:endParaRPr sz="4400" b="1" dirty="0">
              <a:solidFill>
                <a:schemeClr val="lt1"/>
              </a:solidFill>
              <a:effectLst>
                <a:outerShdw blurRad="38100" dist="38100" dir="2700000" algn="tl">
                  <a:srgbClr val="000000">
                    <a:alpha val="43137"/>
                  </a:srgbClr>
                </a:outerShdw>
              </a:effectLst>
            </a:endParaRPr>
          </a:p>
          <a:p>
            <a:pPr marL="0" lvl="0" indent="0" algn="l" rtl="0">
              <a:lnSpc>
                <a:spcPct val="115000"/>
              </a:lnSpc>
              <a:spcBef>
                <a:spcPts val="1200"/>
              </a:spcBef>
              <a:spcAft>
                <a:spcPts val="1200"/>
              </a:spcAft>
              <a:buClr>
                <a:schemeClr val="dk1"/>
              </a:buClr>
              <a:buSzPts val="1100"/>
              <a:buFont typeface="Arial"/>
              <a:buNone/>
            </a:pPr>
            <a:endParaRPr sz="4400" dirty="0">
              <a:solidFill>
                <a:schemeClr val="lt1"/>
              </a:solidFill>
            </a:endParaRPr>
          </a:p>
        </p:txBody>
      </p:sp>
      <p:pic>
        <p:nvPicPr>
          <p:cNvPr id="208" name="Google Shape;208;p7" descr="O imagine care conține desen&#10;&#10;Descriere generată automat"/>
          <p:cNvPicPr preferRelativeResize="0"/>
          <p:nvPr/>
        </p:nvPicPr>
        <p:blipFill rotWithShape="1">
          <a:blip r:embed="rId3">
            <a:alphaModFix/>
          </a:blip>
          <a:srcRect/>
          <a:stretch/>
        </p:blipFill>
        <p:spPr>
          <a:xfrm>
            <a:off x="909459" y="5958349"/>
            <a:ext cx="1465136" cy="526533"/>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12"/>
        <p:cNvGrpSpPr/>
        <p:nvPr/>
      </p:nvGrpSpPr>
      <p:grpSpPr>
        <a:xfrm>
          <a:off x="0" y="0"/>
          <a:ext cx="0" cy="0"/>
          <a:chOff x="0" y="0"/>
          <a:chExt cx="0" cy="0"/>
        </a:xfrm>
      </p:grpSpPr>
      <p:sp>
        <p:nvSpPr>
          <p:cNvPr id="213" name="Google Shape;213;g7530c246ec_3_0"/>
          <p:cNvSpPr txBox="1">
            <a:spLocks noGrp="1"/>
          </p:cNvSpPr>
          <p:nvPr>
            <p:ph type="title"/>
          </p:nvPr>
        </p:nvSpPr>
        <p:spPr>
          <a:xfrm>
            <a:off x="836600" y="2606700"/>
            <a:ext cx="3932100" cy="16002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b="1" dirty="0">
                <a:effectLst>
                  <a:outerShdw blurRad="38100" dist="38100" dir="2700000" algn="tl">
                    <a:srgbClr val="000000">
                      <a:alpha val="43137"/>
                    </a:srgbClr>
                  </a:outerShdw>
                </a:effectLst>
              </a:rPr>
              <a:t>Legal aspects - GDPR</a:t>
            </a:r>
            <a:endParaRPr b="1" dirty="0">
              <a:effectLst>
                <a:outerShdw blurRad="38100" dist="38100" dir="2700000" algn="tl">
                  <a:srgbClr val="000000">
                    <a:alpha val="43137"/>
                  </a:srgbClr>
                </a:outerShdw>
              </a:effectLst>
            </a:endParaRPr>
          </a:p>
          <a:p>
            <a:pPr marL="0" lvl="0" indent="0" algn="l" rtl="0">
              <a:spcBef>
                <a:spcPts val="0"/>
              </a:spcBef>
              <a:spcAft>
                <a:spcPts val="0"/>
              </a:spcAft>
              <a:buNone/>
            </a:pPr>
            <a:endParaRPr dirty="0"/>
          </a:p>
        </p:txBody>
      </p:sp>
      <p:sp>
        <p:nvSpPr>
          <p:cNvPr id="214" name="Google Shape;214;g7530c246ec_3_0"/>
          <p:cNvSpPr txBox="1">
            <a:spLocks noGrp="1"/>
          </p:cNvSpPr>
          <p:nvPr>
            <p:ph type="body" idx="1"/>
          </p:nvPr>
        </p:nvSpPr>
        <p:spPr>
          <a:xfrm>
            <a:off x="5183200" y="59250"/>
            <a:ext cx="6172200" cy="6695100"/>
          </a:xfrm>
          <a:prstGeom prst="rect">
            <a:avLst/>
          </a:prstGeom>
        </p:spPr>
        <p:txBody>
          <a:bodyPr spcFirstLastPara="1" wrap="square" lIns="91425" tIns="45700" rIns="91425" bIns="45700" anchor="t" anchorCtr="0">
            <a:noAutofit/>
          </a:bodyPr>
          <a:lstStyle/>
          <a:p>
            <a:pPr lvl="0" algn="just" rtl="0">
              <a:spcBef>
                <a:spcPts val="1000"/>
              </a:spcBef>
              <a:spcAft>
                <a:spcPts val="0"/>
              </a:spcAft>
              <a:buSzPts val="3200"/>
              <a:buFont typeface="Wingdings" panose="05000000000000000000" pitchFamily="2" charset="2"/>
              <a:buChar char="Ø"/>
            </a:pPr>
            <a:r>
              <a:rPr lang="en-US" dirty="0"/>
              <a:t>Art. 6 of GDPR:</a:t>
            </a:r>
            <a:endParaRPr dirty="0"/>
          </a:p>
          <a:p>
            <a:pPr marL="914400" lvl="1" indent="-406400" algn="just" rtl="0">
              <a:spcBef>
                <a:spcPts val="0"/>
              </a:spcBef>
              <a:spcAft>
                <a:spcPts val="0"/>
              </a:spcAft>
              <a:buSzPts val="2800"/>
              <a:buChar char="•"/>
            </a:pPr>
            <a:r>
              <a:rPr lang="en-US" dirty="0"/>
              <a:t>Consent;</a:t>
            </a:r>
            <a:endParaRPr dirty="0"/>
          </a:p>
          <a:p>
            <a:pPr marL="914400" lvl="1" indent="-406400" algn="just" rtl="0">
              <a:spcBef>
                <a:spcPts val="0"/>
              </a:spcBef>
              <a:spcAft>
                <a:spcPts val="0"/>
              </a:spcAft>
              <a:buSzPts val="2800"/>
              <a:buChar char="•"/>
            </a:pPr>
            <a:r>
              <a:rPr lang="en-US" dirty="0"/>
              <a:t>legitimate interest;</a:t>
            </a:r>
            <a:endParaRPr dirty="0"/>
          </a:p>
          <a:p>
            <a:pPr marL="914400" lvl="1" indent="-406400" algn="just" rtl="0">
              <a:spcBef>
                <a:spcPts val="0"/>
              </a:spcBef>
              <a:spcAft>
                <a:spcPts val="0"/>
              </a:spcAft>
              <a:buSzPts val="2800"/>
              <a:buChar char="•"/>
            </a:pPr>
            <a:r>
              <a:rPr lang="en-US" dirty="0"/>
              <a:t>public interest.</a:t>
            </a:r>
            <a:endParaRPr dirty="0"/>
          </a:p>
          <a:p>
            <a:pPr marL="914400" lvl="0" indent="0" algn="just" rtl="0">
              <a:spcBef>
                <a:spcPts val="1000"/>
              </a:spcBef>
              <a:spcAft>
                <a:spcPts val="0"/>
              </a:spcAft>
              <a:buNone/>
            </a:pPr>
            <a:endParaRPr dirty="0"/>
          </a:p>
          <a:p>
            <a:pPr lvl="0" algn="just" rtl="0">
              <a:spcBef>
                <a:spcPts val="1000"/>
              </a:spcBef>
              <a:spcAft>
                <a:spcPts val="0"/>
              </a:spcAft>
              <a:buSzPts val="3200"/>
              <a:buFont typeface="Wingdings" panose="05000000000000000000" pitchFamily="2" charset="2"/>
              <a:buChar char="Ø"/>
            </a:pPr>
            <a:r>
              <a:rPr lang="en-US" dirty="0"/>
              <a:t>GDPR and children</a:t>
            </a:r>
            <a:endParaRPr dirty="0"/>
          </a:p>
          <a:p>
            <a:pPr marL="914400" lvl="1" indent="-406400" algn="just" rtl="0">
              <a:spcBef>
                <a:spcPts val="0"/>
              </a:spcBef>
              <a:spcAft>
                <a:spcPts val="0"/>
              </a:spcAft>
              <a:buSzPts val="2800"/>
              <a:buChar char="•"/>
            </a:pPr>
            <a:r>
              <a:rPr lang="en-US" dirty="0"/>
              <a:t>over 16;</a:t>
            </a:r>
            <a:endParaRPr dirty="0"/>
          </a:p>
          <a:p>
            <a:pPr marL="914400" lvl="1" indent="-406400" algn="just" rtl="0">
              <a:spcBef>
                <a:spcPts val="0"/>
              </a:spcBef>
              <a:spcAft>
                <a:spcPts val="0"/>
              </a:spcAft>
              <a:buSzPts val="2800"/>
              <a:buChar char="•"/>
            </a:pPr>
            <a:r>
              <a:rPr lang="en-US" dirty="0"/>
              <a:t>under 16.</a:t>
            </a:r>
            <a:endParaRPr dirty="0"/>
          </a:p>
          <a:p>
            <a:pPr marL="914400" lvl="0" indent="0" algn="just" rtl="0">
              <a:spcBef>
                <a:spcPts val="1000"/>
              </a:spcBef>
              <a:spcAft>
                <a:spcPts val="0"/>
              </a:spcAft>
              <a:buNone/>
            </a:pPr>
            <a:endParaRPr dirty="0"/>
          </a:p>
          <a:p>
            <a:pPr lvl="0" algn="just" rtl="0">
              <a:spcBef>
                <a:spcPts val="1000"/>
              </a:spcBef>
              <a:spcAft>
                <a:spcPts val="0"/>
              </a:spcAft>
              <a:buSzPts val="3200"/>
              <a:buFont typeface="Wingdings" panose="05000000000000000000" pitchFamily="2" charset="2"/>
              <a:buChar char="Ø"/>
            </a:pPr>
            <a:r>
              <a:rPr lang="en-US" dirty="0"/>
              <a:t>Security of the platform</a:t>
            </a:r>
            <a:endParaRPr dirty="0"/>
          </a:p>
          <a:p>
            <a:pPr marL="457200" lvl="0" indent="0" algn="just" rtl="0">
              <a:spcBef>
                <a:spcPts val="1000"/>
              </a:spcBef>
              <a:spcAft>
                <a:spcPts val="0"/>
              </a:spcAft>
              <a:buNone/>
            </a:pPr>
            <a:endParaRPr dirty="0"/>
          </a:p>
          <a:p>
            <a:pPr lvl="0" algn="just" rtl="0">
              <a:spcBef>
                <a:spcPts val="1000"/>
              </a:spcBef>
              <a:spcAft>
                <a:spcPts val="0"/>
              </a:spcAft>
              <a:buSzPts val="3200"/>
              <a:buFont typeface="Wingdings" panose="05000000000000000000" pitchFamily="2" charset="2"/>
              <a:buChar char="Ø"/>
            </a:pPr>
            <a:r>
              <a:rPr lang="en-US" dirty="0"/>
              <a:t>Clauses</a:t>
            </a:r>
            <a:endParaRPr dirty="0"/>
          </a:p>
        </p:txBody>
      </p:sp>
      <p:pic>
        <p:nvPicPr>
          <p:cNvPr id="216" name="Google Shape;216;g7530c246ec_3_0" descr="O imagine care conține desen&#10;&#10;Descriere generată automat"/>
          <p:cNvPicPr preferRelativeResize="0"/>
          <p:nvPr/>
        </p:nvPicPr>
        <p:blipFill rotWithShape="1">
          <a:blip r:embed="rId3">
            <a:alphaModFix/>
          </a:blip>
          <a:srcRect/>
          <a:stretch/>
        </p:blipFill>
        <p:spPr>
          <a:xfrm>
            <a:off x="635948" y="5944049"/>
            <a:ext cx="1465137" cy="526533"/>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20"/>
        <p:cNvGrpSpPr/>
        <p:nvPr/>
      </p:nvGrpSpPr>
      <p:grpSpPr>
        <a:xfrm>
          <a:off x="0" y="0"/>
          <a:ext cx="0" cy="0"/>
          <a:chOff x="0" y="0"/>
          <a:chExt cx="0" cy="0"/>
        </a:xfrm>
      </p:grpSpPr>
      <p:sp>
        <p:nvSpPr>
          <p:cNvPr id="221" name="Google Shape;221;p5"/>
          <p:cNvSpPr txBox="1">
            <a:spLocks noGrp="1"/>
          </p:cNvSpPr>
          <p:nvPr>
            <p:ph type="title"/>
          </p:nvPr>
        </p:nvSpPr>
        <p:spPr>
          <a:xfrm>
            <a:off x="838200" y="365125"/>
            <a:ext cx="10515600" cy="1049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a:buNone/>
            </a:pPr>
            <a:r>
              <a:rPr lang="en-US" b="1" dirty="0">
                <a:solidFill>
                  <a:schemeClr val="lt1"/>
                </a:solidFill>
                <a:effectLst>
                  <a:outerShdw blurRad="38100" dist="38100" dir="2700000" algn="tl">
                    <a:srgbClr val="000000">
                      <a:alpha val="43137"/>
                    </a:srgbClr>
                  </a:outerShdw>
                </a:effectLst>
              </a:rPr>
              <a:t>Operational Plan</a:t>
            </a:r>
            <a:endParaRPr b="1" dirty="0">
              <a:effectLst>
                <a:outerShdw blurRad="38100" dist="38100" dir="2700000" algn="tl">
                  <a:srgbClr val="000000">
                    <a:alpha val="43137"/>
                  </a:srgbClr>
                </a:outerShdw>
              </a:effectLst>
            </a:endParaRPr>
          </a:p>
        </p:txBody>
      </p:sp>
      <p:sp>
        <p:nvSpPr>
          <p:cNvPr id="222" name="Google Shape;222;p5"/>
          <p:cNvSpPr txBox="1">
            <a:spLocks noGrp="1"/>
          </p:cNvSpPr>
          <p:nvPr>
            <p:ph type="body" idx="1"/>
          </p:nvPr>
        </p:nvSpPr>
        <p:spPr>
          <a:xfrm>
            <a:off x="838200" y="1607150"/>
            <a:ext cx="5181600" cy="4351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1000"/>
              </a:spcBef>
              <a:spcAft>
                <a:spcPts val="0"/>
              </a:spcAft>
              <a:buNone/>
            </a:pPr>
            <a:r>
              <a:rPr lang="en-US" b="1" dirty="0">
                <a:solidFill>
                  <a:schemeClr val="bg1"/>
                </a:solidFill>
              </a:rPr>
              <a:t>In-house</a:t>
            </a:r>
            <a:endParaRPr b="1" dirty="0">
              <a:solidFill>
                <a:schemeClr val="bg1"/>
              </a:solidFill>
            </a:endParaRPr>
          </a:p>
          <a:p>
            <a:pPr marL="0" marR="0" lvl="0" indent="0" algn="ctr" rtl="0">
              <a:lnSpc>
                <a:spcPct val="90000"/>
              </a:lnSpc>
              <a:spcBef>
                <a:spcPts val="1000"/>
              </a:spcBef>
              <a:spcAft>
                <a:spcPts val="0"/>
              </a:spcAft>
              <a:buNone/>
            </a:pPr>
            <a:endParaRPr dirty="0">
              <a:solidFill>
                <a:schemeClr val="bg1"/>
              </a:solidFill>
            </a:endParaRPr>
          </a:p>
          <a:p>
            <a:pPr marL="114300" marR="0" lvl="0" indent="0" algn="ctr" rtl="0">
              <a:lnSpc>
                <a:spcPct val="90000"/>
              </a:lnSpc>
              <a:spcBef>
                <a:spcPts val="1000"/>
              </a:spcBef>
              <a:spcAft>
                <a:spcPts val="0"/>
              </a:spcAft>
              <a:buSzPts val="1800"/>
              <a:buNone/>
            </a:pPr>
            <a:r>
              <a:rPr lang="en-US" dirty="0">
                <a:solidFill>
                  <a:schemeClr val="bg1"/>
                </a:solidFill>
              </a:rPr>
              <a:t>1. Community admin </a:t>
            </a:r>
            <a:endParaRPr dirty="0">
              <a:solidFill>
                <a:schemeClr val="bg1"/>
              </a:solidFill>
            </a:endParaRPr>
          </a:p>
          <a:p>
            <a:pPr marL="0" marR="0" lvl="0" indent="0" algn="ctr" rtl="0">
              <a:lnSpc>
                <a:spcPct val="90000"/>
              </a:lnSpc>
              <a:spcBef>
                <a:spcPts val="1000"/>
              </a:spcBef>
              <a:spcAft>
                <a:spcPts val="0"/>
              </a:spcAft>
              <a:buNone/>
            </a:pPr>
            <a:endParaRPr dirty="0">
              <a:solidFill>
                <a:schemeClr val="bg1"/>
              </a:solidFill>
            </a:endParaRPr>
          </a:p>
          <a:p>
            <a:pPr marL="114300" marR="0" lvl="0" indent="0" algn="ctr" rtl="0">
              <a:lnSpc>
                <a:spcPct val="90000"/>
              </a:lnSpc>
              <a:spcBef>
                <a:spcPts val="1000"/>
              </a:spcBef>
              <a:spcAft>
                <a:spcPts val="0"/>
              </a:spcAft>
              <a:buSzPts val="1800"/>
              <a:buNone/>
            </a:pPr>
            <a:r>
              <a:rPr lang="en-US" dirty="0">
                <a:solidFill>
                  <a:schemeClr val="bg1"/>
                </a:solidFill>
              </a:rPr>
              <a:t>2. Marketing manager</a:t>
            </a:r>
            <a:endParaRPr dirty="0">
              <a:solidFill>
                <a:schemeClr val="bg1"/>
              </a:solidFill>
            </a:endParaRPr>
          </a:p>
          <a:p>
            <a:pPr marL="0" marR="0" lvl="0" indent="0" algn="ctr" rtl="0">
              <a:lnSpc>
                <a:spcPct val="90000"/>
              </a:lnSpc>
              <a:spcBef>
                <a:spcPts val="1000"/>
              </a:spcBef>
              <a:spcAft>
                <a:spcPts val="0"/>
              </a:spcAft>
              <a:buNone/>
            </a:pPr>
            <a:endParaRPr dirty="0">
              <a:solidFill>
                <a:schemeClr val="bg1"/>
              </a:solidFill>
            </a:endParaRPr>
          </a:p>
          <a:p>
            <a:pPr marL="114300" marR="0" lvl="0" indent="0" algn="ctr" rtl="0">
              <a:lnSpc>
                <a:spcPct val="90000"/>
              </a:lnSpc>
              <a:spcBef>
                <a:spcPts val="1000"/>
              </a:spcBef>
              <a:spcAft>
                <a:spcPts val="0"/>
              </a:spcAft>
              <a:buSzPts val="1800"/>
              <a:buNone/>
            </a:pPr>
            <a:r>
              <a:rPr lang="en-US" dirty="0">
                <a:solidFill>
                  <a:schemeClr val="bg1"/>
                </a:solidFill>
              </a:rPr>
              <a:t>3. Events manager</a:t>
            </a:r>
            <a:endParaRPr dirty="0">
              <a:solidFill>
                <a:schemeClr val="bg1"/>
              </a:solidFill>
            </a:endParaRPr>
          </a:p>
        </p:txBody>
      </p:sp>
      <p:pic>
        <p:nvPicPr>
          <p:cNvPr id="223" name="Google Shape;223;p5" descr="O imagine care conține desen&#10;&#10;Descriere generată automat"/>
          <p:cNvPicPr preferRelativeResize="0"/>
          <p:nvPr/>
        </p:nvPicPr>
        <p:blipFill rotWithShape="1">
          <a:blip r:embed="rId3">
            <a:alphaModFix/>
          </a:blip>
          <a:srcRect/>
          <a:stretch/>
        </p:blipFill>
        <p:spPr>
          <a:xfrm>
            <a:off x="10380023" y="5958349"/>
            <a:ext cx="1465136" cy="526533"/>
          </a:xfrm>
          <a:prstGeom prst="rect">
            <a:avLst/>
          </a:prstGeom>
          <a:noFill/>
          <a:ln>
            <a:noFill/>
          </a:ln>
        </p:spPr>
      </p:pic>
      <p:sp>
        <p:nvSpPr>
          <p:cNvPr id="224" name="Google Shape;224;p5"/>
          <p:cNvSpPr txBox="1">
            <a:spLocks noGrp="1"/>
          </p:cNvSpPr>
          <p:nvPr>
            <p:ph type="body" idx="2"/>
          </p:nvPr>
        </p:nvSpPr>
        <p:spPr>
          <a:xfrm>
            <a:off x="6363525" y="1607138"/>
            <a:ext cx="5181600" cy="43512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b="1" dirty="0">
                <a:solidFill>
                  <a:schemeClr val="bg1"/>
                </a:solidFill>
              </a:rPr>
              <a:t>Outsourced</a:t>
            </a:r>
            <a:endParaRPr b="1" dirty="0">
              <a:solidFill>
                <a:schemeClr val="bg1"/>
              </a:solidFill>
            </a:endParaRPr>
          </a:p>
          <a:p>
            <a:pPr marL="0" lvl="0" indent="0" algn="ctr" rtl="0">
              <a:spcBef>
                <a:spcPts val="1000"/>
              </a:spcBef>
              <a:spcAft>
                <a:spcPts val="0"/>
              </a:spcAft>
              <a:buNone/>
            </a:pPr>
            <a:endParaRPr dirty="0">
              <a:solidFill>
                <a:schemeClr val="bg1"/>
              </a:solidFill>
            </a:endParaRPr>
          </a:p>
          <a:p>
            <a:pPr marL="0" lvl="0" indent="0" algn="ctr" rtl="0">
              <a:spcBef>
                <a:spcPts val="1000"/>
              </a:spcBef>
              <a:spcAft>
                <a:spcPts val="0"/>
              </a:spcAft>
              <a:buNone/>
            </a:pPr>
            <a:endParaRPr dirty="0">
              <a:solidFill>
                <a:schemeClr val="bg1"/>
              </a:solidFill>
            </a:endParaRPr>
          </a:p>
          <a:p>
            <a:pPr marL="114300" lvl="0" indent="0" algn="ctr" rtl="0">
              <a:spcBef>
                <a:spcPts val="1000"/>
              </a:spcBef>
              <a:spcAft>
                <a:spcPts val="0"/>
              </a:spcAft>
              <a:buSzPts val="1800"/>
              <a:buNone/>
            </a:pPr>
            <a:r>
              <a:rPr lang="en-US" dirty="0">
                <a:solidFill>
                  <a:schemeClr val="bg1"/>
                </a:solidFill>
              </a:rPr>
              <a:t>1. App development company</a:t>
            </a:r>
            <a:endParaRPr dirty="0">
              <a:solidFill>
                <a:schemeClr val="bg1"/>
              </a:solidFill>
            </a:endParaRPr>
          </a:p>
          <a:p>
            <a:pPr marL="0" lvl="0" indent="0" algn="ctr" rtl="0">
              <a:spcBef>
                <a:spcPts val="1000"/>
              </a:spcBef>
              <a:spcAft>
                <a:spcPts val="0"/>
              </a:spcAft>
              <a:buNone/>
            </a:pPr>
            <a:endParaRPr dirty="0">
              <a:solidFill>
                <a:schemeClr val="bg1"/>
              </a:solidFill>
            </a:endParaRPr>
          </a:p>
          <a:p>
            <a:pPr marL="114300" lvl="0" indent="0" algn="ctr" rtl="0">
              <a:spcBef>
                <a:spcPts val="1000"/>
              </a:spcBef>
              <a:spcAft>
                <a:spcPts val="0"/>
              </a:spcAft>
              <a:buSzPts val="1800"/>
              <a:buNone/>
            </a:pPr>
            <a:r>
              <a:rPr lang="en-US" dirty="0">
                <a:solidFill>
                  <a:schemeClr val="bg1"/>
                </a:solidFill>
              </a:rPr>
              <a:t>2. Media</a:t>
            </a:r>
            <a:endParaRPr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22">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22">
                                            <p:txEl>
                                              <p:pRg st="2" end="2"/>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2">
                                            <p:txEl>
                                              <p:pRg st="4" end="4"/>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22">
                                            <p:txEl>
                                              <p:pRg st="6" end="6"/>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g7530c246ec_0_22"/>
          <p:cNvSpPr>
            <a:spLocks noGrp="1"/>
          </p:cNvSpPr>
          <p:nvPr>
            <p:ph type="pic" idx="2"/>
          </p:nvPr>
        </p:nvSpPr>
        <p:spPr>
          <a:xfrm>
            <a:off x="5670324" y="0"/>
            <a:ext cx="6562800" cy="6858000"/>
          </a:xfrm>
          <a:prstGeom prst="rect">
            <a:avLst/>
          </a:prstGeom>
          <a:noFill/>
          <a:ln>
            <a:noFill/>
          </a:ln>
        </p:spPr>
        <p:txBody>
          <a:bodyPr spcFirstLastPara="1" wrap="square" lIns="91425" tIns="45700" rIns="91425" bIns="45700" anchor="t" anchorCtr="0">
            <a:noAutofit/>
          </a:bodyPr>
          <a:lstStyle/>
          <a:p>
            <a:pPr marL="457200" lvl="0" indent="0" algn="l" rtl="0">
              <a:spcBef>
                <a:spcPts val="1000"/>
              </a:spcBef>
              <a:spcAft>
                <a:spcPts val="0"/>
              </a:spcAft>
              <a:buNone/>
            </a:pPr>
            <a:endParaRPr dirty="0"/>
          </a:p>
          <a:p>
            <a:pPr marL="457200" lvl="0" indent="0" algn="l" rtl="0">
              <a:spcBef>
                <a:spcPts val="1000"/>
              </a:spcBef>
              <a:spcAft>
                <a:spcPts val="0"/>
              </a:spcAft>
              <a:buNone/>
            </a:pPr>
            <a:endParaRPr dirty="0"/>
          </a:p>
          <a:p>
            <a:pPr marL="539750" lvl="0" indent="-514350" algn="l" rtl="0">
              <a:spcBef>
                <a:spcPts val="1000"/>
              </a:spcBef>
              <a:spcAft>
                <a:spcPts val="0"/>
              </a:spcAft>
              <a:buSzPts val="3200"/>
              <a:buFont typeface="+mj-lt"/>
              <a:buAutoNum type="arabicPeriod"/>
            </a:pPr>
            <a:r>
              <a:rPr lang="en-US" dirty="0">
                <a:effectLst>
                  <a:outerShdw blurRad="38100" dist="38100" dir="2700000" algn="tl">
                    <a:srgbClr val="000000">
                      <a:alpha val="43137"/>
                    </a:srgbClr>
                  </a:outerShdw>
                </a:effectLst>
              </a:rPr>
              <a:t>Objectives</a:t>
            </a:r>
            <a:endParaRPr dirty="0">
              <a:effectLst>
                <a:outerShdw blurRad="38100" dist="38100" dir="2700000" algn="tl">
                  <a:srgbClr val="000000">
                    <a:alpha val="43137"/>
                  </a:srgbClr>
                </a:outerShdw>
              </a:effectLst>
            </a:endParaRPr>
          </a:p>
          <a:p>
            <a:pPr marL="971550" lvl="0" indent="-514350" algn="l" rtl="0">
              <a:spcBef>
                <a:spcPts val="1000"/>
              </a:spcBef>
              <a:spcAft>
                <a:spcPts val="0"/>
              </a:spcAft>
              <a:buFont typeface="+mj-lt"/>
              <a:buAutoNum type="arabicPeriod"/>
            </a:pPr>
            <a:endParaRPr dirty="0">
              <a:effectLst>
                <a:outerShdw blurRad="38100" dist="38100" dir="2700000" algn="tl">
                  <a:srgbClr val="000000">
                    <a:alpha val="43137"/>
                  </a:srgbClr>
                </a:outerShdw>
              </a:effectLst>
            </a:endParaRPr>
          </a:p>
          <a:p>
            <a:pPr marL="539750" lvl="0" indent="-514350" algn="l" rtl="0">
              <a:spcBef>
                <a:spcPts val="1000"/>
              </a:spcBef>
              <a:spcAft>
                <a:spcPts val="0"/>
              </a:spcAft>
              <a:buSzPts val="3200"/>
              <a:buFont typeface="+mj-lt"/>
              <a:buAutoNum type="arabicPeriod"/>
            </a:pPr>
            <a:r>
              <a:rPr lang="en-US" dirty="0">
                <a:effectLst>
                  <a:outerShdw blurRad="38100" dist="38100" dir="2700000" algn="tl">
                    <a:srgbClr val="000000">
                      <a:alpha val="43137"/>
                    </a:srgbClr>
                  </a:outerShdw>
                </a:effectLst>
              </a:rPr>
              <a:t>Pricing</a:t>
            </a:r>
            <a:endParaRPr dirty="0">
              <a:effectLst>
                <a:outerShdw blurRad="38100" dist="38100" dir="2700000" algn="tl">
                  <a:srgbClr val="000000">
                    <a:alpha val="43137"/>
                  </a:srgbClr>
                </a:outerShdw>
              </a:effectLst>
            </a:endParaRPr>
          </a:p>
          <a:p>
            <a:pPr marL="971550" lvl="0" indent="-514350" algn="l" rtl="0">
              <a:spcBef>
                <a:spcPts val="1000"/>
              </a:spcBef>
              <a:spcAft>
                <a:spcPts val="0"/>
              </a:spcAft>
              <a:buFont typeface="+mj-lt"/>
              <a:buAutoNum type="arabicPeriod"/>
            </a:pPr>
            <a:endParaRPr dirty="0">
              <a:effectLst>
                <a:outerShdw blurRad="38100" dist="38100" dir="2700000" algn="tl">
                  <a:srgbClr val="000000">
                    <a:alpha val="43137"/>
                  </a:srgbClr>
                </a:outerShdw>
              </a:effectLst>
            </a:endParaRPr>
          </a:p>
          <a:p>
            <a:pPr marL="539750" lvl="0" indent="-514350" algn="l" rtl="0">
              <a:spcBef>
                <a:spcPts val="1000"/>
              </a:spcBef>
              <a:spcAft>
                <a:spcPts val="0"/>
              </a:spcAft>
              <a:buSzPts val="3200"/>
              <a:buFont typeface="+mj-lt"/>
              <a:buAutoNum type="arabicPeriod"/>
            </a:pPr>
            <a:r>
              <a:rPr lang="en-US" dirty="0">
                <a:effectLst>
                  <a:outerShdw blurRad="38100" dist="38100" dir="2700000" algn="tl">
                    <a:srgbClr val="000000">
                      <a:alpha val="43137"/>
                    </a:srgbClr>
                  </a:outerShdw>
                </a:effectLst>
              </a:rPr>
              <a:t>Sponsorship Program</a:t>
            </a:r>
            <a:endParaRPr dirty="0">
              <a:effectLst>
                <a:outerShdw blurRad="38100" dist="38100" dir="2700000" algn="tl">
                  <a:srgbClr val="000000">
                    <a:alpha val="43137"/>
                  </a:srgbClr>
                </a:outerShdw>
              </a:effectLst>
            </a:endParaRPr>
          </a:p>
          <a:p>
            <a:pPr marL="971550" lvl="0" indent="-514350" algn="l" rtl="0">
              <a:spcBef>
                <a:spcPts val="1000"/>
              </a:spcBef>
              <a:spcAft>
                <a:spcPts val="0"/>
              </a:spcAft>
              <a:buFont typeface="+mj-lt"/>
              <a:buAutoNum type="arabicPeriod"/>
            </a:pPr>
            <a:endParaRPr dirty="0">
              <a:effectLst>
                <a:outerShdw blurRad="38100" dist="38100" dir="2700000" algn="tl">
                  <a:srgbClr val="000000">
                    <a:alpha val="43137"/>
                  </a:srgbClr>
                </a:outerShdw>
              </a:effectLst>
            </a:endParaRPr>
          </a:p>
          <a:p>
            <a:pPr marL="539750" lvl="0" indent="-514350" algn="l" rtl="0">
              <a:spcBef>
                <a:spcPts val="1000"/>
              </a:spcBef>
              <a:spcAft>
                <a:spcPts val="0"/>
              </a:spcAft>
              <a:buSzPts val="3200"/>
              <a:buFont typeface="+mj-lt"/>
              <a:buAutoNum type="arabicPeriod"/>
            </a:pPr>
            <a:r>
              <a:rPr lang="en-US" dirty="0">
                <a:effectLst>
                  <a:outerShdw blurRad="38100" dist="38100" dir="2700000" algn="tl">
                    <a:srgbClr val="000000">
                      <a:alpha val="43137"/>
                    </a:srgbClr>
                  </a:outerShdw>
                </a:effectLst>
              </a:rPr>
              <a:t>Digital strategy</a:t>
            </a:r>
            <a:endParaRPr dirty="0">
              <a:effectLst>
                <a:outerShdw blurRad="38100" dist="38100" dir="2700000" algn="tl">
                  <a:srgbClr val="000000">
                    <a:alpha val="43137"/>
                  </a:srgbClr>
                </a:outerShdw>
              </a:effectLst>
            </a:endParaRPr>
          </a:p>
          <a:p>
            <a:pPr marL="45720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230" name="Google Shape;230;g7530c246ec_0_22"/>
          <p:cNvSpPr/>
          <p:nvPr/>
        </p:nvSpPr>
        <p:spPr>
          <a:xfrm>
            <a:off x="0" y="0"/>
            <a:ext cx="54579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g7530c246ec_0_22"/>
          <p:cNvSpPr txBox="1">
            <a:spLocks noGrp="1"/>
          </p:cNvSpPr>
          <p:nvPr>
            <p:ph type="title"/>
          </p:nvPr>
        </p:nvSpPr>
        <p:spPr>
          <a:xfrm>
            <a:off x="524160" y="2628900"/>
            <a:ext cx="4409580" cy="160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Marketing Plan</a:t>
            </a:r>
            <a:endParaRPr b="1" dirty="0">
              <a:effectLst>
                <a:outerShdw blurRad="38100" dist="38100" dir="2700000" algn="tl">
                  <a:srgbClr val="000000">
                    <a:alpha val="43137"/>
                  </a:srgbClr>
                </a:outerShdw>
              </a:effectLst>
            </a:endParaRPr>
          </a:p>
        </p:txBody>
      </p:sp>
      <p:pic>
        <p:nvPicPr>
          <p:cNvPr id="232" name="Google Shape;232;g7530c246ec_0_22" descr="O imagine care conține desen&#10;&#10;Descriere generată automat"/>
          <p:cNvPicPr preferRelativeResize="0"/>
          <p:nvPr/>
        </p:nvPicPr>
        <p:blipFill rotWithShape="1">
          <a:blip r:embed="rId3">
            <a:alphaModFix/>
          </a:blip>
          <a:srcRect/>
          <a:stretch/>
        </p:blipFill>
        <p:spPr>
          <a:xfrm>
            <a:off x="736584" y="6029799"/>
            <a:ext cx="1465137" cy="526533"/>
          </a:xfrm>
          <a:prstGeom prst="rect">
            <a:avLst/>
          </a:prstGeom>
          <a:noFill/>
          <a:ln>
            <a:noFill/>
          </a:ln>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36"/>
        <p:cNvGrpSpPr/>
        <p:nvPr/>
      </p:nvGrpSpPr>
      <p:grpSpPr>
        <a:xfrm>
          <a:off x="0" y="0"/>
          <a:ext cx="0" cy="0"/>
          <a:chOff x="0" y="0"/>
          <a:chExt cx="0" cy="0"/>
        </a:xfrm>
      </p:grpSpPr>
      <p:sp>
        <p:nvSpPr>
          <p:cNvPr id="237" name="Google Shape;237;g8453502ca4_0_65"/>
          <p:cNvSpPr txBox="1">
            <a:spLocks noGrp="1"/>
          </p:cNvSpPr>
          <p:nvPr>
            <p:ph type="title"/>
          </p:nvPr>
        </p:nvSpPr>
        <p:spPr>
          <a:xfrm>
            <a:off x="838200" y="365125"/>
            <a:ext cx="10515600" cy="526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1" dirty="0">
                <a:solidFill>
                  <a:schemeClr val="lt1"/>
                </a:solidFill>
                <a:effectLst>
                  <a:outerShdw blurRad="38100" dist="38100" dir="2700000" algn="tl">
                    <a:srgbClr val="000000">
                      <a:alpha val="43137"/>
                    </a:srgbClr>
                  </a:outerShdw>
                </a:effectLst>
              </a:rPr>
              <a:t>Marketing plan</a:t>
            </a:r>
            <a:endParaRPr b="1" dirty="0">
              <a:effectLst>
                <a:outerShdw blurRad="38100" dist="38100" dir="2700000" algn="tl">
                  <a:srgbClr val="000000">
                    <a:alpha val="43137"/>
                  </a:srgbClr>
                </a:outerShdw>
              </a:effectLst>
            </a:endParaRPr>
          </a:p>
        </p:txBody>
      </p:sp>
      <p:pic>
        <p:nvPicPr>
          <p:cNvPr id="239" name="Google Shape;239;g8453502ca4_0_65" descr="O imagine care conține desen&#10;&#10;Descriere generată automat"/>
          <p:cNvPicPr preferRelativeResize="0"/>
          <p:nvPr/>
        </p:nvPicPr>
        <p:blipFill rotWithShape="1">
          <a:blip r:embed="rId3">
            <a:alphaModFix/>
          </a:blip>
          <a:srcRect/>
          <a:stretch/>
        </p:blipFill>
        <p:spPr>
          <a:xfrm>
            <a:off x="414348" y="5958449"/>
            <a:ext cx="1465137" cy="526533"/>
          </a:xfrm>
          <a:prstGeom prst="rect">
            <a:avLst/>
          </a:prstGeom>
          <a:noFill/>
          <a:ln>
            <a:noFill/>
          </a:ln>
        </p:spPr>
      </p:pic>
      <p:sp>
        <p:nvSpPr>
          <p:cNvPr id="10" name="Google Shape;239;g8453502ca4_0_65">
            <a:extLst>
              <a:ext uri="{FF2B5EF4-FFF2-40B4-BE49-F238E27FC236}">
                <a16:creationId xmlns:a16="http://schemas.microsoft.com/office/drawing/2014/main" id="{4EB53503-CB76-4D66-AA80-D70C8C702425}"/>
              </a:ext>
            </a:extLst>
          </p:cNvPr>
          <p:cNvSpPr txBox="1">
            <a:spLocks/>
          </p:cNvSpPr>
          <p:nvPr/>
        </p:nvSpPr>
        <p:spPr>
          <a:xfrm>
            <a:off x="838200" y="365125"/>
            <a:ext cx="10515600" cy="526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lt1"/>
              </a:buClr>
              <a:buSzPts val="4400"/>
            </a:pPr>
            <a:r>
              <a:rPr lang="en-US" b="1">
                <a:solidFill>
                  <a:schemeClr val="lt1"/>
                </a:solidFill>
              </a:rPr>
              <a:t>Marketing plan</a:t>
            </a:r>
            <a:endParaRPr lang="en-US" b="1" dirty="0"/>
          </a:p>
        </p:txBody>
      </p:sp>
      <p:sp>
        <p:nvSpPr>
          <p:cNvPr id="11" name="Google Shape;240;g8453502ca4_0_65">
            <a:extLst>
              <a:ext uri="{FF2B5EF4-FFF2-40B4-BE49-F238E27FC236}">
                <a16:creationId xmlns:a16="http://schemas.microsoft.com/office/drawing/2014/main" id="{AC7264E5-8C29-44DF-B23A-164FC22C6393}"/>
              </a:ext>
            </a:extLst>
          </p:cNvPr>
          <p:cNvSpPr txBox="1">
            <a:spLocks noGrp="1"/>
          </p:cNvSpPr>
          <p:nvPr>
            <p:ph type="body" idx="1"/>
          </p:nvPr>
        </p:nvSpPr>
        <p:spPr>
          <a:xfrm>
            <a:off x="414350" y="971550"/>
            <a:ext cx="5591100" cy="5429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b="1" dirty="0">
                <a:solidFill>
                  <a:schemeClr val="bg1"/>
                </a:solidFill>
              </a:rPr>
              <a:t>Goals</a:t>
            </a:r>
            <a:endParaRPr b="1" dirty="0">
              <a:solidFill>
                <a:schemeClr val="bg1"/>
              </a:solidFill>
            </a:endParaRPr>
          </a:p>
          <a:p>
            <a:pPr marR="0" lvl="0" indent="-457200" algn="l" rtl="0">
              <a:lnSpc>
                <a:spcPct val="90000"/>
              </a:lnSpc>
              <a:spcBef>
                <a:spcPts val="1000"/>
              </a:spcBef>
              <a:spcAft>
                <a:spcPts val="0"/>
              </a:spcAft>
              <a:buClr>
                <a:schemeClr val="bg1"/>
              </a:buClr>
              <a:buFont typeface="Arial" panose="020B0604020202020204" pitchFamily="34" charset="0"/>
              <a:buChar char="•"/>
            </a:pPr>
            <a:endParaRPr b="1" dirty="0">
              <a:solidFill>
                <a:schemeClr val="bg1"/>
              </a:solidFill>
            </a:endParaRPr>
          </a:p>
          <a:p>
            <a:pPr marL="457200" lvl="0" indent="-349250" algn="just" rtl="0">
              <a:lnSpc>
                <a:spcPct val="115000"/>
              </a:lnSpc>
              <a:spcBef>
                <a:spcPts val="1200"/>
              </a:spcBef>
              <a:spcAft>
                <a:spcPts val="0"/>
              </a:spcAft>
              <a:buClr>
                <a:schemeClr val="bg1"/>
              </a:buClr>
              <a:buSzPts val="1900"/>
              <a:buFont typeface="Arial" panose="020B0604020202020204" pitchFamily="34" charset="0"/>
              <a:buChar char="•"/>
            </a:pPr>
            <a:r>
              <a:rPr lang="en-US" sz="1900" dirty="0">
                <a:solidFill>
                  <a:schemeClr val="bg1"/>
                </a:solidFill>
              </a:rPr>
              <a:t>2500 registrations in Year 0 (31 Dec.2020).</a:t>
            </a:r>
            <a:endParaRPr sz="1900" dirty="0">
              <a:solidFill>
                <a:schemeClr val="bg1"/>
              </a:solidFill>
            </a:endParaRPr>
          </a:p>
          <a:p>
            <a:pPr marL="457200" lvl="0" indent="-349250" algn="just" rtl="0">
              <a:lnSpc>
                <a:spcPct val="115000"/>
              </a:lnSpc>
              <a:spcBef>
                <a:spcPts val="0"/>
              </a:spcBef>
              <a:spcAft>
                <a:spcPts val="0"/>
              </a:spcAft>
              <a:buClr>
                <a:schemeClr val="bg1"/>
              </a:buClr>
              <a:buSzPts val="1900"/>
              <a:buFont typeface="Arial" panose="020B0604020202020204" pitchFamily="34" charset="0"/>
              <a:buChar char="•"/>
            </a:pPr>
            <a:r>
              <a:rPr lang="en-US" sz="1900" dirty="0">
                <a:solidFill>
                  <a:schemeClr val="bg1"/>
                </a:solidFill>
              </a:rPr>
              <a:t>15000 registrations by Year 3.</a:t>
            </a:r>
            <a:endParaRPr sz="1900" dirty="0">
              <a:solidFill>
                <a:schemeClr val="bg1"/>
              </a:solidFill>
            </a:endParaRPr>
          </a:p>
          <a:p>
            <a:pPr marL="457200" lvl="0" indent="-349250" algn="just" rtl="0">
              <a:lnSpc>
                <a:spcPct val="115000"/>
              </a:lnSpc>
              <a:spcBef>
                <a:spcPts val="0"/>
              </a:spcBef>
              <a:spcAft>
                <a:spcPts val="0"/>
              </a:spcAft>
              <a:buClr>
                <a:schemeClr val="bg1"/>
              </a:buClr>
              <a:buSzPts val="1900"/>
              <a:buFont typeface="Arial" panose="020B0604020202020204" pitchFamily="34" charset="0"/>
              <a:buChar char="•"/>
            </a:pPr>
            <a:r>
              <a:rPr lang="en-US" sz="1900" dirty="0">
                <a:solidFill>
                  <a:schemeClr val="bg1"/>
                </a:solidFill>
              </a:rPr>
              <a:t>Min. 10% - disabled </a:t>
            </a:r>
            <a:r>
              <a:rPr lang="en-US" sz="1900" dirty="0">
                <a:ln>
                  <a:solidFill>
                    <a:schemeClr val="bg1"/>
                  </a:solidFill>
                </a:ln>
                <a:solidFill>
                  <a:schemeClr val="bg1"/>
                </a:solidFill>
              </a:rPr>
              <a:t>volunteers</a:t>
            </a:r>
            <a:r>
              <a:rPr lang="en-US" sz="1900" dirty="0">
                <a:solidFill>
                  <a:schemeClr val="bg1"/>
                </a:solidFill>
              </a:rPr>
              <a:t>.</a:t>
            </a:r>
            <a:endParaRPr sz="1900" dirty="0">
              <a:solidFill>
                <a:schemeClr val="bg1"/>
              </a:solidFill>
            </a:endParaRPr>
          </a:p>
          <a:p>
            <a:pPr marL="457200" lvl="0" indent="-349250" algn="just" rtl="0">
              <a:lnSpc>
                <a:spcPct val="115000"/>
              </a:lnSpc>
              <a:spcBef>
                <a:spcPts val="0"/>
              </a:spcBef>
              <a:spcAft>
                <a:spcPts val="0"/>
              </a:spcAft>
              <a:buClr>
                <a:schemeClr val="bg1"/>
              </a:buClr>
              <a:buSzPts val="1900"/>
              <a:buFont typeface="Arial" panose="020B0604020202020204" pitchFamily="34" charset="0"/>
              <a:buChar char="•"/>
            </a:pPr>
            <a:r>
              <a:rPr lang="en-US" sz="1900" dirty="0">
                <a:solidFill>
                  <a:schemeClr val="bg1"/>
                </a:solidFill>
              </a:rPr>
              <a:t>Retention rate: </a:t>
            </a:r>
            <a:endParaRPr sz="1900" dirty="0">
              <a:solidFill>
                <a:schemeClr val="bg1"/>
              </a:solidFill>
            </a:endParaRPr>
          </a:p>
          <a:p>
            <a:pPr marL="1022350" lvl="1" indent="-457200" algn="just">
              <a:lnSpc>
                <a:spcPct val="115000"/>
              </a:lnSpc>
              <a:spcBef>
                <a:spcPts val="0"/>
              </a:spcBef>
              <a:buClr>
                <a:schemeClr val="bg1"/>
              </a:buClr>
              <a:buSzPts val="1900"/>
              <a:buFont typeface="+mj-lt"/>
              <a:buAutoNum type="alphaLcPeriod"/>
            </a:pPr>
            <a:r>
              <a:rPr lang="en-US" sz="1900" dirty="0">
                <a:solidFill>
                  <a:schemeClr val="bg1"/>
                </a:solidFill>
              </a:rPr>
              <a:t> 75%+ (volunteers to get involved in 2 or more events per year).</a:t>
            </a:r>
            <a:endParaRPr sz="1900" dirty="0">
              <a:solidFill>
                <a:schemeClr val="bg1"/>
              </a:solidFill>
            </a:endParaRPr>
          </a:p>
          <a:p>
            <a:pPr marL="908050" lvl="1" algn="just">
              <a:lnSpc>
                <a:spcPct val="115000"/>
              </a:lnSpc>
              <a:spcBef>
                <a:spcPts val="0"/>
              </a:spcBef>
              <a:buClr>
                <a:schemeClr val="bg1"/>
              </a:buClr>
              <a:buSzPts val="1900"/>
              <a:buFont typeface="+mj-lt"/>
              <a:buAutoNum type="alphaLcPeriod"/>
            </a:pPr>
            <a:r>
              <a:rPr lang="en-US" sz="1900" dirty="0">
                <a:solidFill>
                  <a:schemeClr val="bg1"/>
                </a:solidFill>
              </a:rPr>
              <a:t>   50%+ (more than 5 events per year)</a:t>
            </a:r>
            <a:endParaRPr sz="1900" dirty="0">
              <a:solidFill>
                <a:schemeClr val="bg1"/>
              </a:solidFill>
            </a:endParaRPr>
          </a:p>
          <a:p>
            <a:pPr marL="1257300" lvl="0" algn="just" rtl="0">
              <a:lnSpc>
                <a:spcPct val="115000"/>
              </a:lnSpc>
              <a:spcBef>
                <a:spcPts val="1200"/>
              </a:spcBef>
              <a:spcAft>
                <a:spcPts val="0"/>
              </a:spcAft>
              <a:buClr>
                <a:schemeClr val="bg1"/>
              </a:buClr>
              <a:buFont typeface="Arial" panose="020B0604020202020204" pitchFamily="34" charset="0"/>
              <a:buChar char="•"/>
            </a:pPr>
            <a:endParaRPr sz="1900" dirty="0">
              <a:solidFill>
                <a:schemeClr val="bg1"/>
              </a:solidFill>
            </a:endParaRPr>
          </a:p>
          <a:p>
            <a:pPr marL="457200" lvl="0" indent="-349250" algn="just" rtl="0">
              <a:lnSpc>
                <a:spcPct val="115000"/>
              </a:lnSpc>
              <a:spcBef>
                <a:spcPts val="1200"/>
              </a:spcBef>
              <a:spcAft>
                <a:spcPts val="0"/>
              </a:spcAft>
              <a:buClr>
                <a:schemeClr val="bg1"/>
              </a:buClr>
              <a:buSzPts val="1900"/>
              <a:buFont typeface="Arial" panose="020B0604020202020204" pitchFamily="34" charset="0"/>
              <a:buChar char="•"/>
            </a:pPr>
            <a:r>
              <a:rPr lang="en-US" sz="1900" dirty="0">
                <a:solidFill>
                  <a:schemeClr val="bg1"/>
                </a:solidFill>
              </a:rPr>
              <a:t>90%+ satisfaction rate (post-events surveys)</a:t>
            </a:r>
            <a:endParaRPr sz="1900" dirty="0">
              <a:solidFill>
                <a:schemeClr val="bg1"/>
              </a:solidFill>
            </a:endParaRPr>
          </a:p>
          <a:p>
            <a:pPr marL="0" marR="0" lvl="0" indent="0" algn="l" rtl="0">
              <a:lnSpc>
                <a:spcPct val="90000"/>
              </a:lnSpc>
              <a:spcBef>
                <a:spcPts val="1200"/>
              </a:spcBef>
              <a:spcAft>
                <a:spcPts val="0"/>
              </a:spcAft>
              <a:buNone/>
            </a:pPr>
            <a:endParaRPr dirty="0"/>
          </a:p>
        </p:txBody>
      </p:sp>
      <p:sp>
        <p:nvSpPr>
          <p:cNvPr id="12" name="Google Shape;242;g8453502ca4_0_65">
            <a:extLst>
              <a:ext uri="{FF2B5EF4-FFF2-40B4-BE49-F238E27FC236}">
                <a16:creationId xmlns:a16="http://schemas.microsoft.com/office/drawing/2014/main" id="{63B4C46D-95E8-45C1-A6A3-0AAB168C4554}"/>
              </a:ext>
            </a:extLst>
          </p:cNvPr>
          <p:cNvSpPr txBox="1">
            <a:spLocks noGrp="1"/>
          </p:cNvSpPr>
          <p:nvPr>
            <p:ph type="body" idx="2"/>
          </p:nvPr>
        </p:nvSpPr>
        <p:spPr>
          <a:xfrm>
            <a:off x="6186552" y="1047237"/>
            <a:ext cx="5875200" cy="5357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b="1" dirty="0">
                <a:solidFill>
                  <a:schemeClr val="bg1"/>
                </a:solidFill>
              </a:rPr>
              <a:t>Pricing</a:t>
            </a:r>
            <a:endParaRPr b="1" dirty="0">
              <a:solidFill>
                <a:schemeClr val="bg1"/>
              </a:solidFill>
            </a:endParaRPr>
          </a:p>
          <a:p>
            <a:pPr marL="584200" lvl="0" indent="0" algn="l" rtl="0">
              <a:lnSpc>
                <a:spcPct val="115000"/>
              </a:lnSpc>
              <a:spcBef>
                <a:spcPts val="1200"/>
              </a:spcBef>
              <a:spcAft>
                <a:spcPts val="0"/>
              </a:spcAft>
              <a:buSzPts val="1600"/>
              <a:buNone/>
            </a:pPr>
            <a:r>
              <a:rPr lang="en-US" sz="1900" dirty="0">
                <a:solidFill>
                  <a:schemeClr val="bg1"/>
                </a:solidFill>
              </a:rPr>
              <a:t>1. Local FAs and 1, 2, 3 League Teams (as of year 1)</a:t>
            </a:r>
            <a:endParaRPr sz="1900" dirty="0">
              <a:solidFill>
                <a:schemeClr val="bg1"/>
              </a:solidFill>
            </a:endParaRPr>
          </a:p>
          <a:p>
            <a:pPr marL="476250" lvl="0" algn="l" rtl="0">
              <a:lnSpc>
                <a:spcPct val="115000"/>
              </a:lnSpc>
              <a:spcBef>
                <a:spcPts val="0"/>
              </a:spcBef>
              <a:spcAft>
                <a:spcPts val="0"/>
              </a:spcAft>
              <a:buClr>
                <a:schemeClr val="bg1"/>
              </a:buClr>
              <a:buSzPts val="1500"/>
              <a:buFont typeface="Wingdings" panose="05000000000000000000" pitchFamily="2" charset="2"/>
              <a:buChar char="Ø"/>
            </a:pPr>
            <a:r>
              <a:rPr lang="en-US" sz="1900" dirty="0">
                <a:solidFill>
                  <a:schemeClr val="bg1"/>
                </a:solidFill>
              </a:rPr>
              <a:t>AJF - 100 euro/year (42 units)</a:t>
            </a:r>
            <a:endParaRPr sz="1900" dirty="0">
              <a:solidFill>
                <a:schemeClr val="bg1"/>
              </a:solidFill>
            </a:endParaRPr>
          </a:p>
          <a:p>
            <a:pPr marL="476250" lvl="0" algn="l" rtl="0">
              <a:lnSpc>
                <a:spcPct val="115000"/>
              </a:lnSpc>
              <a:spcBef>
                <a:spcPts val="0"/>
              </a:spcBef>
              <a:spcAft>
                <a:spcPts val="0"/>
              </a:spcAft>
              <a:buClr>
                <a:schemeClr val="bg1"/>
              </a:buClr>
              <a:buSzPts val="1500"/>
              <a:buFont typeface="Wingdings" panose="05000000000000000000" pitchFamily="2" charset="2"/>
              <a:buChar char="Ø"/>
            </a:pPr>
            <a:r>
              <a:rPr lang="en-US" sz="1900" dirty="0">
                <a:solidFill>
                  <a:schemeClr val="bg1"/>
                </a:solidFill>
              </a:rPr>
              <a:t>Liga 3 teams - 50 euro/year (80 teams)</a:t>
            </a:r>
            <a:endParaRPr sz="1900" dirty="0">
              <a:solidFill>
                <a:schemeClr val="bg1"/>
              </a:solidFill>
            </a:endParaRPr>
          </a:p>
          <a:p>
            <a:pPr marL="476250">
              <a:lnSpc>
                <a:spcPct val="115000"/>
              </a:lnSpc>
              <a:spcBef>
                <a:spcPts val="0"/>
              </a:spcBef>
              <a:buClr>
                <a:schemeClr val="bg1"/>
              </a:buClr>
              <a:buSzPts val="1500"/>
              <a:buFont typeface="Wingdings" panose="05000000000000000000" pitchFamily="2" charset="2"/>
              <a:buChar char="Ø"/>
            </a:pPr>
            <a:r>
              <a:rPr lang="en-US" sz="1900" dirty="0">
                <a:solidFill>
                  <a:schemeClr val="bg1"/>
                </a:solidFill>
              </a:rPr>
              <a:t>Liga 2 teams - 100 euro/year (20 teams)</a:t>
            </a:r>
            <a:endParaRPr sz="1900" dirty="0">
              <a:solidFill>
                <a:schemeClr val="bg1"/>
              </a:solidFill>
            </a:endParaRPr>
          </a:p>
          <a:p>
            <a:pPr marL="476250" lvl="0" algn="l" rtl="0">
              <a:lnSpc>
                <a:spcPct val="115000"/>
              </a:lnSpc>
              <a:spcBef>
                <a:spcPts val="0"/>
              </a:spcBef>
              <a:spcAft>
                <a:spcPts val="0"/>
              </a:spcAft>
              <a:buClr>
                <a:schemeClr val="bg1"/>
              </a:buClr>
              <a:buSzPts val="1500"/>
              <a:buFont typeface="Wingdings" panose="05000000000000000000" pitchFamily="2" charset="2"/>
              <a:buChar char="Ø"/>
            </a:pPr>
            <a:r>
              <a:rPr lang="en-US" sz="1900" dirty="0">
                <a:solidFill>
                  <a:schemeClr val="bg1"/>
                </a:solidFill>
              </a:rPr>
              <a:t>Liga 1 teams - 200 euro/year (16 teams)</a:t>
            </a:r>
            <a:endParaRPr sz="1900" dirty="0">
              <a:solidFill>
                <a:schemeClr val="bg1"/>
              </a:solidFill>
            </a:endParaRPr>
          </a:p>
          <a:p>
            <a:pPr marL="0" lvl="0" indent="0" algn="l" rtl="0">
              <a:lnSpc>
                <a:spcPct val="115000"/>
              </a:lnSpc>
              <a:spcBef>
                <a:spcPts val="1200"/>
              </a:spcBef>
              <a:spcAft>
                <a:spcPts val="0"/>
              </a:spcAft>
              <a:buNone/>
            </a:pPr>
            <a:endParaRPr sz="1500" dirty="0"/>
          </a:p>
          <a:p>
            <a:pPr marL="584200" lvl="0" indent="0" algn="l" rtl="0">
              <a:lnSpc>
                <a:spcPct val="115000"/>
              </a:lnSpc>
              <a:spcBef>
                <a:spcPts val="1200"/>
              </a:spcBef>
              <a:spcAft>
                <a:spcPts val="0"/>
              </a:spcAft>
              <a:buSzPts val="1600"/>
              <a:buNone/>
            </a:pPr>
            <a:r>
              <a:rPr lang="en-US" sz="1600" b="1" dirty="0">
                <a:solidFill>
                  <a:schemeClr val="bg1"/>
                </a:solidFill>
              </a:rPr>
              <a:t>Other sports organizations (as of Year 2)</a:t>
            </a:r>
            <a:endParaRPr sz="1600" b="1" dirty="0">
              <a:solidFill>
                <a:schemeClr val="bg1"/>
              </a:solidFill>
            </a:endParaRPr>
          </a:p>
          <a:p>
            <a:pPr marL="419100" indent="-285750">
              <a:lnSpc>
                <a:spcPct val="115000"/>
              </a:lnSpc>
              <a:spcBef>
                <a:spcPts val="0"/>
              </a:spcBef>
              <a:buClr>
                <a:schemeClr val="bg1"/>
              </a:buClr>
              <a:buSzPts val="1500"/>
              <a:buFont typeface="Wingdings" panose="05000000000000000000" pitchFamily="2" charset="2"/>
              <a:buChar char="Ø"/>
            </a:pPr>
            <a:r>
              <a:rPr lang="en-US" sz="1500" dirty="0">
                <a:solidFill>
                  <a:schemeClr val="bg1"/>
                </a:solidFill>
              </a:rPr>
              <a:t>100 euro/event</a:t>
            </a:r>
            <a:endParaRPr sz="1500" dirty="0">
              <a:solidFill>
                <a:schemeClr val="bg1"/>
              </a:solidFill>
            </a:endParaRPr>
          </a:p>
          <a:p>
            <a:pPr marL="419100" indent="-285750">
              <a:lnSpc>
                <a:spcPct val="115000"/>
              </a:lnSpc>
              <a:spcBef>
                <a:spcPts val="0"/>
              </a:spcBef>
              <a:buClr>
                <a:schemeClr val="bg1"/>
              </a:buClr>
              <a:buSzPts val="1500"/>
              <a:buFont typeface="Wingdings" panose="05000000000000000000" pitchFamily="2" charset="2"/>
              <a:buChar char="Ø"/>
            </a:pPr>
            <a:r>
              <a:rPr lang="en-US" sz="1500" dirty="0">
                <a:solidFill>
                  <a:schemeClr val="bg1"/>
                </a:solidFill>
              </a:rPr>
              <a:t>4 types of packages for other sports:</a:t>
            </a:r>
            <a:endParaRPr sz="1500" dirty="0">
              <a:solidFill>
                <a:schemeClr val="bg1"/>
              </a:solidFill>
            </a:endParaRPr>
          </a:p>
          <a:p>
            <a:pPr marL="476250" lvl="0" algn="l" rtl="0">
              <a:lnSpc>
                <a:spcPct val="115000"/>
              </a:lnSpc>
              <a:spcBef>
                <a:spcPts val="0"/>
              </a:spcBef>
              <a:spcAft>
                <a:spcPts val="0"/>
              </a:spcAft>
              <a:buClr>
                <a:schemeClr val="bg1"/>
              </a:buClr>
              <a:buSzPts val="1500"/>
              <a:buFont typeface="+mj-lt"/>
              <a:buAutoNum type="alphaLcPeriod"/>
            </a:pPr>
            <a:r>
              <a:rPr lang="en-US" sz="1500" dirty="0">
                <a:solidFill>
                  <a:schemeClr val="bg1"/>
                </a:solidFill>
              </a:rPr>
              <a:t>Bronze: up to 10 events/year - 500 Euro/year</a:t>
            </a:r>
            <a:endParaRPr sz="1500" dirty="0">
              <a:solidFill>
                <a:schemeClr val="bg1"/>
              </a:solidFill>
            </a:endParaRPr>
          </a:p>
          <a:p>
            <a:pPr marL="476250" lvl="0" algn="l" rtl="0">
              <a:lnSpc>
                <a:spcPct val="115000"/>
              </a:lnSpc>
              <a:spcBef>
                <a:spcPts val="0"/>
              </a:spcBef>
              <a:spcAft>
                <a:spcPts val="0"/>
              </a:spcAft>
              <a:buClr>
                <a:schemeClr val="bg1"/>
              </a:buClr>
              <a:buSzPts val="1500"/>
              <a:buFont typeface="+mj-lt"/>
              <a:buAutoNum type="alphaLcPeriod"/>
            </a:pPr>
            <a:r>
              <a:rPr lang="en-US" sz="1500" dirty="0">
                <a:solidFill>
                  <a:schemeClr val="bg1"/>
                </a:solidFill>
              </a:rPr>
              <a:t>Silver: up to 25 events/year - 1000 euro/year</a:t>
            </a:r>
            <a:endParaRPr sz="1500" dirty="0">
              <a:solidFill>
                <a:schemeClr val="bg1"/>
              </a:solidFill>
            </a:endParaRPr>
          </a:p>
          <a:p>
            <a:pPr marL="476250" lvl="0" algn="l" rtl="0">
              <a:lnSpc>
                <a:spcPct val="115000"/>
              </a:lnSpc>
              <a:spcBef>
                <a:spcPts val="0"/>
              </a:spcBef>
              <a:spcAft>
                <a:spcPts val="0"/>
              </a:spcAft>
              <a:buClr>
                <a:schemeClr val="bg1"/>
              </a:buClr>
              <a:buSzPts val="1500"/>
              <a:buFont typeface="+mj-lt"/>
              <a:buAutoNum type="alphaLcPeriod"/>
            </a:pPr>
            <a:r>
              <a:rPr lang="en-US" sz="1500" dirty="0">
                <a:solidFill>
                  <a:schemeClr val="bg1"/>
                </a:solidFill>
              </a:rPr>
              <a:t>Gold: up to 50 events/year - 1500 euro/year</a:t>
            </a:r>
            <a:endParaRPr sz="1500" dirty="0">
              <a:solidFill>
                <a:schemeClr val="bg1"/>
              </a:solidFill>
            </a:endParaRPr>
          </a:p>
          <a:p>
            <a:pPr marL="476250" lvl="0" algn="l" rtl="0">
              <a:lnSpc>
                <a:spcPct val="115000"/>
              </a:lnSpc>
              <a:spcBef>
                <a:spcPts val="0"/>
              </a:spcBef>
              <a:spcAft>
                <a:spcPts val="0"/>
              </a:spcAft>
              <a:buClr>
                <a:schemeClr val="bg1"/>
              </a:buClr>
              <a:buSzPts val="1500"/>
              <a:buFont typeface="+mj-lt"/>
              <a:buAutoNum type="alphaLcPeriod"/>
            </a:pPr>
            <a:r>
              <a:rPr lang="en-US" sz="1500" dirty="0">
                <a:solidFill>
                  <a:schemeClr val="bg1"/>
                </a:solidFill>
              </a:rPr>
              <a:t>Platinum: unlimited no. events - 3000 euro/year</a:t>
            </a:r>
            <a:endParaRPr sz="1500" dirty="0">
              <a:solidFill>
                <a:schemeClr val="bg1"/>
              </a:solidFill>
            </a:endParaRPr>
          </a:p>
          <a:p>
            <a:pPr marL="0" lvl="0" indent="0" algn="l" rtl="0">
              <a:spcBef>
                <a:spcPts val="1200"/>
              </a:spcBef>
              <a:spcAft>
                <a:spcPts val="0"/>
              </a:spcAft>
              <a:buNone/>
            </a:pP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 calcmode="lin" valueType="num">
                                      <p:cBhvr additive="base">
                                        <p:cTn id="27"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 calcmode="lin" valueType="num">
                                      <p:cBhvr additive="base">
                                        <p:cTn id="33"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xEl>
                                              <p:pRg st="2" end="2"/>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1">
                                            <p:txEl>
                                              <p:pRg st="3" end="3"/>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
                                            <p:txEl>
                                              <p:pRg st="4" end="4"/>
                                            </p:txEl>
                                          </p:spTgt>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
                                            <p:txEl>
                                              <p:pRg st="5" end="5"/>
                                            </p:txEl>
                                          </p:spTgt>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
                                            <p:txEl>
                                              <p:pRg st="6" end="6"/>
                                            </p:txEl>
                                          </p:spTgt>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1">
                                            <p:txEl>
                                              <p:pRg st="7" end="7"/>
                                            </p:txEl>
                                          </p:spTgt>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1">
                                            <p:txEl>
                                              <p:pRg st="9" end="9"/>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2">
                                            <p:txEl>
                                              <p:pRg st="10" end="10"/>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xEl>
                                              <p:pRg st="11" end="1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
                                            <p:txEl>
                                              <p:pRg st="12" end="1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Shape 90"/>
        <p:cNvGrpSpPr/>
        <p:nvPr/>
      </p:nvGrpSpPr>
      <p:grpSpPr>
        <a:xfrm>
          <a:off x="0" y="0"/>
          <a:ext cx="0" cy="0"/>
          <a:chOff x="0" y="0"/>
          <a:chExt cx="0" cy="0"/>
        </a:xfrm>
      </p:grpSpPr>
      <p:sp>
        <p:nvSpPr>
          <p:cNvPr id="91" name="Google Shape;91;p3"/>
          <p:cNvSpPr txBox="1">
            <a:spLocks noGrp="1"/>
          </p:cNvSpPr>
          <p:nvPr>
            <p:ph type="title"/>
          </p:nvPr>
        </p:nvSpPr>
        <p:spPr>
          <a:xfrm>
            <a:off x="838200" y="5546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sz="3600" b="1" i="1" dirty="0">
                <a:solidFill>
                  <a:schemeClr val="lt1"/>
                </a:solidFill>
                <a:effectLst>
                  <a:outerShdw blurRad="38100" dist="38100" dir="2700000" algn="tl">
                    <a:srgbClr val="000000">
                      <a:alpha val="43137"/>
                    </a:srgbClr>
                  </a:outerShdw>
                </a:effectLst>
                <a:sym typeface="Palatino Linotype"/>
              </a:rPr>
              <a:t>Agenda </a:t>
            </a:r>
            <a:endParaRPr sz="3600" b="1" i="1" dirty="0">
              <a:solidFill>
                <a:schemeClr val="lt1"/>
              </a:solidFill>
              <a:effectLst>
                <a:outerShdw blurRad="38100" dist="38100" dir="2700000" algn="tl">
                  <a:srgbClr val="000000">
                    <a:alpha val="43137"/>
                  </a:srgbClr>
                </a:outerShdw>
              </a:effectLst>
            </a:endParaRPr>
          </a:p>
        </p:txBody>
      </p:sp>
      <p:pic>
        <p:nvPicPr>
          <p:cNvPr id="93" name="Google Shape;93;p3" descr="O imagine care conține desen&#10;&#10;Descriere generată automat"/>
          <p:cNvPicPr preferRelativeResize="0"/>
          <p:nvPr/>
        </p:nvPicPr>
        <p:blipFill rotWithShape="1">
          <a:blip r:embed="rId3">
            <a:alphaModFix/>
          </a:blip>
          <a:srcRect/>
          <a:stretch/>
        </p:blipFill>
        <p:spPr>
          <a:xfrm>
            <a:off x="10380023" y="5958349"/>
            <a:ext cx="1465136" cy="526533"/>
          </a:xfrm>
          <a:prstGeom prst="rect">
            <a:avLst/>
          </a:prstGeom>
          <a:noFill/>
          <a:ln>
            <a:noFill/>
          </a:ln>
        </p:spPr>
      </p:pic>
      <p:grpSp>
        <p:nvGrpSpPr>
          <p:cNvPr id="43" name="Group 42">
            <a:extLst>
              <a:ext uri="{FF2B5EF4-FFF2-40B4-BE49-F238E27FC236}">
                <a16:creationId xmlns:a16="http://schemas.microsoft.com/office/drawing/2014/main" id="{B22E68BF-D01F-4F2A-BE84-A3632CB25277}"/>
              </a:ext>
            </a:extLst>
          </p:cNvPr>
          <p:cNvGrpSpPr/>
          <p:nvPr/>
        </p:nvGrpSpPr>
        <p:grpSpPr>
          <a:xfrm>
            <a:off x="2763355" y="574516"/>
            <a:ext cx="305870" cy="305872"/>
            <a:chOff x="1747838" y="4195763"/>
            <a:chExt cx="147637" cy="147638"/>
          </a:xfrm>
          <a:solidFill>
            <a:schemeClr val="bg1"/>
          </a:solidFill>
        </p:grpSpPr>
        <p:sp>
          <p:nvSpPr>
            <p:cNvPr id="44" name="Freeform 362">
              <a:extLst>
                <a:ext uri="{FF2B5EF4-FFF2-40B4-BE49-F238E27FC236}">
                  <a16:creationId xmlns:a16="http://schemas.microsoft.com/office/drawing/2014/main" id="{C9792C7D-112B-4D0B-8364-79E91337ABE5}"/>
                </a:ext>
              </a:extLst>
            </p:cNvPr>
            <p:cNvSpPr>
              <a:spLocks/>
            </p:cNvSpPr>
            <p:nvPr/>
          </p:nvSpPr>
          <p:spPr bwMode="auto">
            <a:xfrm>
              <a:off x="1747838" y="4195763"/>
              <a:ext cx="115887" cy="147638"/>
            </a:xfrm>
            <a:custGeom>
              <a:avLst/>
              <a:gdLst>
                <a:gd name="T0" fmla="*/ 392 w 400"/>
                <a:gd name="T1" fmla="*/ 508 h 508"/>
                <a:gd name="T2" fmla="*/ 8 w 400"/>
                <a:gd name="T3" fmla="*/ 508 h 508"/>
                <a:gd name="T4" fmla="*/ 0 w 400"/>
                <a:gd name="T5" fmla="*/ 500 h 508"/>
                <a:gd name="T6" fmla="*/ 0 w 400"/>
                <a:gd name="T7" fmla="*/ 8 h 508"/>
                <a:gd name="T8" fmla="*/ 8 w 400"/>
                <a:gd name="T9" fmla="*/ 0 h 508"/>
                <a:gd name="T10" fmla="*/ 392 w 400"/>
                <a:gd name="T11" fmla="*/ 0 h 508"/>
                <a:gd name="T12" fmla="*/ 400 w 400"/>
                <a:gd name="T13" fmla="*/ 8 h 508"/>
                <a:gd name="T14" fmla="*/ 400 w 400"/>
                <a:gd name="T15" fmla="*/ 216 h 508"/>
                <a:gd name="T16" fmla="*/ 392 w 400"/>
                <a:gd name="T17" fmla="*/ 224 h 508"/>
                <a:gd name="T18" fmla="*/ 384 w 400"/>
                <a:gd name="T19" fmla="*/ 216 h 508"/>
                <a:gd name="T20" fmla="*/ 384 w 400"/>
                <a:gd name="T21" fmla="*/ 16 h 508"/>
                <a:gd name="T22" fmla="*/ 16 w 400"/>
                <a:gd name="T23" fmla="*/ 16 h 508"/>
                <a:gd name="T24" fmla="*/ 16 w 400"/>
                <a:gd name="T25" fmla="*/ 492 h 508"/>
                <a:gd name="T26" fmla="*/ 384 w 400"/>
                <a:gd name="T27" fmla="*/ 492 h 508"/>
                <a:gd name="T28" fmla="*/ 384 w 400"/>
                <a:gd name="T29" fmla="*/ 347 h 508"/>
                <a:gd name="T30" fmla="*/ 392 w 400"/>
                <a:gd name="T31" fmla="*/ 339 h 508"/>
                <a:gd name="T32" fmla="*/ 400 w 400"/>
                <a:gd name="T33" fmla="*/ 347 h 508"/>
                <a:gd name="T34" fmla="*/ 400 w 400"/>
                <a:gd name="T35" fmla="*/ 500 h 508"/>
                <a:gd name="T36" fmla="*/ 392 w 400"/>
                <a:gd name="T3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0" h="508">
                  <a:moveTo>
                    <a:pt x="392" y="508"/>
                  </a:moveTo>
                  <a:cubicBezTo>
                    <a:pt x="8" y="508"/>
                    <a:pt x="8" y="508"/>
                    <a:pt x="8" y="508"/>
                  </a:cubicBezTo>
                  <a:cubicBezTo>
                    <a:pt x="4" y="508"/>
                    <a:pt x="0" y="504"/>
                    <a:pt x="0" y="500"/>
                  </a:cubicBezTo>
                  <a:cubicBezTo>
                    <a:pt x="0" y="8"/>
                    <a:pt x="0" y="8"/>
                    <a:pt x="0" y="8"/>
                  </a:cubicBezTo>
                  <a:cubicBezTo>
                    <a:pt x="0" y="3"/>
                    <a:pt x="4" y="0"/>
                    <a:pt x="8" y="0"/>
                  </a:cubicBezTo>
                  <a:cubicBezTo>
                    <a:pt x="392" y="0"/>
                    <a:pt x="392" y="0"/>
                    <a:pt x="392" y="0"/>
                  </a:cubicBezTo>
                  <a:cubicBezTo>
                    <a:pt x="397" y="0"/>
                    <a:pt x="400" y="3"/>
                    <a:pt x="400" y="8"/>
                  </a:cubicBezTo>
                  <a:cubicBezTo>
                    <a:pt x="400" y="216"/>
                    <a:pt x="400" y="216"/>
                    <a:pt x="400" y="216"/>
                  </a:cubicBezTo>
                  <a:cubicBezTo>
                    <a:pt x="400" y="221"/>
                    <a:pt x="397" y="224"/>
                    <a:pt x="392" y="224"/>
                  </a:cubicBezTo>
                  <a:cubicBezTo>
                    <a:pt x="388" y="224"/>
                    <a:pt x="384" y="221"/>
                    <a:pt x="384" y="216"/>
                  </a:cubicBezTo>
                  <a:cubicBezTo>
                    <a:pt x="384" y="16"/>
                    <a:pt x="384" y="16"/>
                    <a:pt x="384" y="16"/>
                  </a:cubicBezTo>
                  <a:cubicBezTo>
                    <a:pt x="16" y="16"/>
                    <a:pt x="16" y="16"/>
                    <a:pt x="16" y="16"/>
                  </a:cubicBezTo>
                  <a:cubicBezTo>
                    <a:pt x="16" y="492"/>
                    <a:pt x="16" y="492"/>
                    <a:pt x="16" y="492"/>
                  </a:cubicBezTo>
                  <a:cubicBezTo>
                    <a:pt x="384" y="492"/>
                    <a:pt x="384" y="492"/>
                    <a:pt x="384" y="492"/>
                  </a:cubicBezTo>
                  <a:cubicBezTo>
                    <a:pt x="384" y="347"/>
                    <a:pt x="384" y="347"/>
                    <a:pt x="384" y="347"/>
                  </a:cubicBezTo>
                  <a:cubicBezTo>
                    <a:pt x="384" y="342"/>
                    <a:pt x="388" y="339"/>
                    <a:pt x="392" y="339"/>
                  </a:cubicBezTo>
                  <a:cubicBezTo>
                    <a:pt x="397" y="339"/>
                    <a:pt x="400" y="342"/>
                    <a:pt x="400" y="347"/>
                  </a:cubicBezTo>
                  <a:cubicBezTo>
                    <a:pt x="400" y="500"/>
                    <a:pt x="400" y="500"/>
                    <a:pt x="400" y="500"/>
                  </a:cubicBezTo>
                  <a:cubicBezTo>
                    <a:pt x="400" y="504"/>
                    <a:pt x="397" y="508"/>
                    <a:pt x="392" y="50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Freeform 363">
              <a:extLst>
                <a:ext uri="{FF2B5EF4-FFF2-40B4-BE49-F238E27FC236}">
                  <a16:creationId xmlns:a16="http://schemas.microsoft.com/office/drawing/2014/main" id="{60AF8D9E-1CB7-4A65-820A-A1356AD6A0A6}"/>
                </a:ext>
              </a:extLst>
            </p:cNvPr>
            <p:cNvSpPr>
              <a:spLocks/>
            </p:cNvSpPr>
            <p:nvPr/>
          </p:nvSpPr>
          <p:spPr bwMode="auto">
            <a:xfrm>
              <a:off x="1762126" y="4210050"/>
              <a:ext cx="87312" cy="117475"/>
            </a:xfrm>
            <a:custGeom>
              <a:avLst/>
              <a:gdLst>
                <a:gd name="T0" fmla="*/ 298 w 302"/>
                <a:gd name="T1" fmla="*/ 401 h 401"/>
                <a:gd name="T2" fmla="*/ 4 w 302"/>
                <a:gd name="T3" fmla="*/ 401 h 401"/>
                <a:gd name="T4" fmla="*/ 0 w 302"/>
                <a:gd name="T5" fmla="*/ 397 h 401"/>
                <a:gd name="T6" fmla="*/ 0 w 302"/>
                <a:gd name="T7" fmla="*/ 4 h 401"/>
                <a:gd name="T8" fmla="*/ 4 w 302"/>
                <a:gd name="T9" fmla="*/ 0 h 401"/>
                <a:gd name="T10" fmla="*/ 298 w 302"/>
                <a:gd name="T11" fmla="*/ 0 h 401"/>
                <a:gd name="T12" fmla="*/ 302 w 302"/>
                <a:gd name="T13" fmla="*/ 4 h 401"/>
                <a:gd name="T14" fmla="*/ 302 w 302"/>
                <a:gd name="T15" fmla="*/ 209 h 401"/>
                <a:gd name="T16" fmla="*/ 298 w 302"/>
                <a:gd name="T17" fmla="*/ 213 h 401"/>
                <a:gd name="T18" fmla="*/ 294 w 302"/>
                <a:gd name="T19" fmla="*/ 209 h 401"/>
                <a:gd name="T20" fmla="*/ 294 w 302"/>
                <a:gd name="T21" fmla="*/ 8 h 401"/>
                <a:gd name="T22" fmla="*/ 8 w 302"/>
                <a:gd name="T23" fmla="*/ 8 h 401"/>
                <a:gd name="T24" fmla="*/ 8 w 302"/>
                <a:gd name="T25" fmla="*/ 393 h 401"/>
                <a:gd name="T26" fmla="*/ 294 w 302"/>
                <a:gd name="T27" fmla="*/ 393 h 401"/>
                <a:gd name="T28" fmla="*/ 294 w 302"/>
                <a:gd name="T29" fmla="*/ 339 h 401"/>
                <a:gd name="T30" fmla="*/ 298 w 302"/>
                <a:gd name="T31" fmla="*/ 335 h 401"/>
                <a:gd name="T32" fmla="*/ 302 w 302"/>
                <a:gd name="T33" fmla="*/ 339 h 401"/>
                <a:gd name="T34" fmla="*/ 302 w 302"/>
                <a:gd name="T35" fmla="*/ 397 h 401"/>
                <a:gd name="T36" fmla="*/ 298 w 302"/>
                <a:gd name="T37"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401">
                  <a:moveTo>
                    <a:pt x="298" y="401"/>
                  </a:moveTo>
                  <a:cubicBezTo>
                    <a:pt x="4" y="401"/>
                    <a:pt x="4" y="401"/>
                    <a:pt x="4" y="401"/>
                  </a:cubicBezTo>
                  <a:cubicBezTo>
                    <a:pt x="2" y="401"/>
                    <a:pt x="0" y="399"/>
                    <a:pt x="0" y="397"/>
                  </a:cubicBezTo>
                  <a:cubicBezTo>
                    <a:pt x="0" y="4"/>
                    <a:pt x="0" y="4"/>
                    <a:pt x="0" y="4"/>
                  </a:cubicBezTo>
                  <a:cubicBezTo>
                    <a:pt x="0" y="2"/>
                    <a:pt x="2" y="0"/>
                    <a:pt x="4" y="0"/>
                  </a:cubicBezTo>
                  <a:cubicBezTo>
                    <a:pt x="298" y="0"/>
                    <a:pt x="298" y="0"/>
                    <a:pt x="298" y="0"/>
                  </a:cubicBezTo>
                  <a:cubicBezTo>
                    <a:pt x="300" y="0"/>
                    <a:pt x="302" y="2"/>
                    <a:pt x="302" y="4"/>
                  </a:cubicBezTo>
                  <a:cubicBezTo>
                    <a:pt x="302" y="209"/>
                    <a:pt x="302" y="209"/>
                    <a:pt x="302" y="209"/>
                  </a:cubicBezTo>
                  <a:cubicBezTo>
                    <a:pt x="302" y="211"/>
                    <a:pt x="300" y="213"/>
                    <a:pt x="298" y="213"/>
                  </a:cubicBezTo>
                  <a:cubicBezTo>
                    <a:pt x="296" y="213"/>
                    <a:pt x="294" y="211"/>
                    <a:pt x="294" y="209"/>
                  </a:cubicBezTo>
                  <a:cubicBezTo>
                    <a:pt x="294" y="8"/>
                    <a:pt x="294" y="8"/>
                    <a:pt x="294" y="8"/>
                  </a:cubicBezTo>
                  <a:cubicBezTo>
                    <a:pt x="8" y="8"/>
                    <a:pt x="8" y="8"/>
                    <a:pt x="8" y="8"/>
                  </a:cubicBezTo>
                  <a:cubicBezTo>
                    <a:pt x="8" y="393"/>
                    <a:pt x="8" y="393"/>
                    <a:pt x="8" y="393"/>
                  </a:cubicBezTo>
                  <a:cubicBezTo>
                    <a:pt x="294" y="393"/>
                    <a:pt x="294" y="393"/>
                    <a:pt x="294" y="393"/>
                  </a:cubicBezTo>
                  <a:cubicBezTo>
                    <a:pt x="294" y="339"/>
                    <a:pt x="294" y="339"/>
                    <a:pt x="294" y="339"/>
                  </a:cubicBezTo>
                  <a:cubicBezTo>
                    <a:pt x="294" y="337"/>
                    <a:pt x="296" y="335"/>
                    <a:pt x="298" y="335"/>
                  </a:cubicBezTo>
                  <a:cubicBezTo>
                    <a:pt x="300" y="335"/>
                    <a:pt x="302" y="337"/>
                    <a:pt x="302" y="339"/>
                  </a:cubicBezTo>
                  <a:cubicBezTo>
                    <a:pt x="302" y="397"/>
                    <a:pt x="302" y="397"/>
                    <a:pt x="302" y="397"/>
                  </a:cubicBezTo>
                  <a:cubicBezTo>
                    <a:pt x="302" y="399"/>
                    <a:pt x="300" y="401"/>
                    <a:pt x="298" y="40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Freeform 364">
              <a:extLst>
                <a:ext uri="{FF2B5EF4-FFF2-40B4-BE49-F238E27FC236}">
                  <a16:creationId xmlns:a16="http://schemas.microsoft.com/office/drawing/2014/main" id="{AFF11819-BBA8-4326-B868-F49E0BE62A6E}"/>
                </a:ext>
              </a:extLst>
            </p:cNvPr>
            <p:cNvSpPr>
              <a:spLocks/>
            </p:cNvSpPr>
            <p:nvPr/>
          </p:nvSpPr>
          <p:spPr bwMode="auto">
            <a:xfrm>
              <a:off x="1776413" y="4229100"/>
              <a:ext cx="60325" cy="3175"/>
            </a:xfrm>
            <a:custGeom>
              <a:avLst/>
              <a:gdLst>
                <a:gd name="T0" fmla="*/ 206 w 210"/>
                <a:gd name="T1" fmla="*/ 8 h 8"/>
                <a:gd name="T2" fmla="*/ 4 w 210"/>
                <a:gd name="T3" fmla="*/ 8 h 8"/>
                <a:gd name="T4" fmla="*/ 0 w 210"/>
                <a:gd name="T5" fmla="*/ 4 h 8"/>
                <a:gd name="T6" fmla="*/ 4 w 210"/>
                <a:gd name="T7" fmla="*/ 0 h 8"/>
                <a:gd name="T8" fmla="*/ 206 w 210"/>
                <a:gd name="T9" fmla="*/ 0 h 8"/>
                <a:gd name="T10" fmla="*/ 210 w 210"/>
                <a:gd name="T11" fmla="*/ 4 h 8"/>
                <a:gd name="T12" fmla="*/ 206 w 2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8"/>
                  </a:moveTo>
                  <a:cubicBezTo>
                    <a:pt x="4" y="8"/>
                    <a:pt x="4" y="8"/>
                    <a:pt x="4" y="8"/>
                  </a:cubicBezTo>
                  <a:cubicBezTo>
                    <a:pt x="2" y="8"/>
                    <a:pt x="0" y="6"/>
                    <a:pt x="0" y="4"/>
                  </a:cubicBezTo>
                  <a:cubicBezTo>
                    <a:pt x="0" y="1"/>
                    <a:pt x="2" y="0"/>
                    <a:pt x="4" y="0"/>
                  </a:cubicBezTo>
                  <a:cubicBezTo>
                    <a:pt x="206" y="0"/>
                    <a:pt x="206" y="0"/>
                    <a:pt x="206" y="0"/>
                  </a:cubicBezTo>
                  <a:cubicBezTo>
                    <a:pt x="208" y="0"/>
                    <a:pt x="210" y="1"/>
                    <a:pt x="210" y="4"/>
                  </a:cubicBezTo>
                  <a:cubicBezTo>
                    <a:pt x="210" y="6"/>
                    <a:pt x="208" y="8"/>
                    <a:pt x="206" y="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365">
              <a:extLst>
                <a:ext uri="{FF2B5EF4-FFF2-40B4-BE49-F238E27FC236}">
                  <a16:creationId xmlns:a16="http://schemas.microsoft.com/office/drawing/2014/main" id="{66D95D02-B7FB-465C-A38C-5F15DEDBFF6F}"/>
                </a:ext>
              </a:extLst>
            </p:cNvPr>
            <p:cNvSpPr>
              <a:spLocks/>
            </p:cNvSpPr>
            <p:nvPr/>
          </p:nvSpPr>
          <p:spPr bwMode="auto">
            <a:xfrm>
              <a:off x="1776413" y="4251325"/>
              <a:ext cx="60325" cy="1588"/>
            </a:xfrm>
            <a:custGeom>
              <a:avLst/>
              <a:gdLst>
                <a:gd name="T0" fmla="*/ 206 w 210"/>
                <a:gd name="T1" fmla="*/ 8 h 8"/>
                <a:gd name="T2" fmla="*/ 4 w 210"/>
                <a:gd name="T3" fmla="*/ 8 h 8"/>
                <a:gd name="T4" fmla="*/ 0 w 210"/>
                <a:gd name="T5" fmla="*/ 4 h 8"/>
                <a:gd name="T6" fmla="*/ 4 w 210"/>
                <a:gd name="T7" fmla="*/ 0 h 8"/>
                <a:gd name="T8" fmla="*/ 206 w 210"/>
                <a:gd name="T9" fmla="*/ 0 h 8"/>
                <a:gd name="T10" fmla="*/ 210 w 210"/>
                <a:gd name="T11" fmla="*/ 4 h 8"/>
                <a:gd name="T12" fmla="*/ 206 w 2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8"/>
                  </a:moveTo>
                  <a:cubicBezTo>
                    <a:pt x="4" y="8"/>
                    <a:pt x="4" y="8"/>
                    <a:pt x="4" y="8"/>
                  </a:cubicBezTo>
                  <a:cubicBezTo>
                    <a:pt x="2" y="8"/>
                    <a:pt x="0" y="6"/>
                    <a:pt x="0" y="4"/>
                  </a:cubicBezTo>
                  <a:cubicBezTo>
                    <a:pt x="0" y="2"/>
                    <a:pt x="2" y="0"/>
                    <a:pt x="4" y="0"/>
                  </a:cubicBezTo>
                  <a:cubicBezTo>
                    <a:pt x="206" y="0"/>
                    <a:pt x="206" y="0"/>
                    <a:pt x="206" y="0"/>
                  </a:cubicBezTo>
                  <a:cubicBezTo>
                    <a:pt x="208" y="0"/>
                    <a:pt x="210" y="2"/>
                    <a:pt x="210" y="4"/>
                  </a:cubicBezTo>
                  <a:cubicBezTo>
                    <a:pt x="210" y="6"/>
                    <a:pt x="208" y="8"/>
                    <a:pt x="206" y="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Freeform 366">
              <a:extLst>
                <a:ext uri="{FF2B5EF4-FFF2-40B4-BE49-F238E27FC236}">
                  <a16:creationId xmlns:a16="http://schemas.microsoft.com/office/drawing/2014/main" id="{6BFC917E-1C4C-4F05-A505-F3DDAAFE5A09}"/>
                </a:ext>
              </a:extLst>
            </p:cNvPr>
            <p:cNvSpPr>
              <a:spLocks/>
            </p:cNvSpPr>
            <p:nvPr/>
          </p:nvSpPr>
          <p:spPr bwMode="auto">
            <a:xfrm>
              <a:off x="1776413" y="4271963"/>
              <a:ext cx="60325" cy="1588"/>
            </a:xfrm>
            <a:custGeom>
              <a:avLst/>
              <a:gdLst>
                <a:gd name="T0" fmla="*/ 206 w 210"/>
                <a:gd name="T1" fmla="*/ 8 h 8"/>
                <a:gd name="T2" fmla="*/ 4 w 210"/>
                <a:gd name="T3" fmla="*/ 8 h 8"/>
                <a:gd name="T4" fmla="*/ 0 w 210"/>
                <a:gd name="T5" fmla="*/ 4 h 8"/>
                <a:gd name="T6" fmla="*/ 4 w 210"/>
                <a:gd name="T7" fmla="*/ 0 h 8"/>
                <a:gd name="T8" fmla="*/ 206 w 210"/>
                <a:gd name="T9" fmla="*/ 0 h 8"/>
                <a:gd name="T10" fmla="*/ 210 w 210"/>
                <a:gd name="T11" fmla="*/ 4 h 8"/>
                <a:gd name="T12" fmla="*/ 206 w 2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10" h="8">
                  <a:moveTo>
                    <a:pt x="206" y="8"/>
                  </a:moveTo>
                  <a:cubicBezTo>
                    <a:pt x="4" y="8"/>
                    <a:pt x="4" y="8"/>
                    <a:pt x="4" y="8"/>
                  </a:cubicBezTo>
                  <a:cubicBezTo>
                    <a:pt x="2" y="8"/>
                    <a:pt x="0" y="6"/>
                    <a:pt x="0" y="4"/>
                  </a:cubicBezTo>
                  <a:cubicBezTo>
                    <a:pt x="0" y="2"/>
                    <a:pt x="2" y="0"/>
                    <a:pt x="4" y="0"/>
                  </a:cubicBezTo>
                  <a:cubicBezTo>
                    <a:pt x="206" y="0"/>
                    <a:pt x="206" y="0"/>
                    <a:pt x="206" y="0"/>
                  </a:cubicBezTo>
                  <a:cubicBezTo>
                    <a:pt x="208" y="0"/>
                    <a:pt x="210" y="2"/>
                    <a:pt x="210" y="4"/>
                  </a:cubicBezTo>
                  <a:cubicBezTo>
                    <a:pt x="210" y="6"/>
                    <a:pt x="208" y="8"/>
                    <a:pt x="206" y="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Freeform 367">
              <a:extLst>
                <a:ext uri="{FF2B5EF4-FFF2-40B4-BE49-F238E27FC236}">
                  <a16:creationId xmlns:a16="http://schemas.microsoft.com/office/drawing/2014/main" id="{F3A21A21-54AC-4B20-8DDF-0986935A575F}"/>
                </a:ext>
              </a:extLst>
            </p:cNvPr>
            <p:cNvSpPr>
              <a:spLocks noEditPoints="1"/>
            </p:cNvSpPr>
            <p:nvPr/>
          </p:nvSpPr>
          <p:spPr bwMode="auto">
            <a:xfrm>
              <a:off x="1811338" y="4243388"/>
              <a:ext cx="84137" cy="85725"/>
            </a:xfrm>
            <a:custGeom>
              <a:avLst/>
              <a:gdLst>
                <a:gd name="T0" fmla="*/ 8 w 293"/>
                <a:gd name="T1" fmla="*/ 296 h 296"/>
                <a:gd name="T2" fmla="*/ 2 w 293"/>
                <a:gd name="T3" fmla="*/ 294 h 296"/>
                <a:gd name="T4" fmla="*/ 0 w 293"/>
                <a:gd name="T5" fmla="*/ 286 h 296"/>
                <a:gd name="T6" fmla="*/ 24 w 293"/>
                <a:gd name="T7" fmla="*/ 196 h 296"/>
                <a:gd name="T8" fmla="*/ 26 w 293"/>
                <a:gd name="T9" fmla="*/ 193 h 296"/>
                <a:gd name="T10" fmla="*/ 214 w 293"/>
                <a:gd name="T11" fmla="*/ 3 h 296"/>
                <a:gd name="T12" fmla="*/ 225 w 293"/>
                <a:gd name="T13" fmla="*/ 3 h 296"/>
                <a:gd name="T14" fmla="*/ 290 w 293"/>
                <a:gd name="T15" fmla="*/ 68 h 296"/>
                <a:gd name="T16" fmla="*/ 290 w 293"/>
                <a:gd name="T17" fmla="*/ 79 h 296"/>
                <a:gd name="T18" fmla="*/ 103 w 293"/>
                <a:gd name="T19" fmla="*/ 268 h 296"/>
                <a:gd name="T20" fmla="*/ 98 w 293"/>
                <a:gd name="T21" fmla="*/ 272 h 296"/>
                <a:gd name="T22" fmla="*/ 10 w 293"/>
                <a:gd name="T23" fmla="*/ 296 h 296"/>
                <a:gd name="T24" fmla="*/ 8 w 293"/>
                <a:gd name="T25" fmla="*/ 296 h 296"/>
                <a:gd name="T26" fmla="*/ 39 w 293"/>
                <a:gd name="T27" fmla="*/ 203 h 296"/>
                <a:gd name="T28" fmla="*/ 19 w 293"/>
                <a:gd name="T29" fmla="*/ 277 h 296"/>
                <a:gd name="T30" fmla="*/ 92 w 293"/>
                <a:gd name="T31" fmla="*/ 257 h 296"/>
                <a:gd name="T32" fmla="*/ 273 w 293"/>
                <a:gd name="T33" fmla="*/ 73 h 296"/>
                <a:gd name="T34" fmla="*/ 220 w 293"/>
                <a:gd name="T35" fmla="*/ 20 h 296"/>
                <a:gd name="T36" fmla="*/ 39 w 293"/>
                <a:gd name="T37" fmla="*/ 203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296">
                  <a:moveTo>
                    <a:pt x="8" y="296"/>
                  </a:moveTo>
                  <a:cubicBezTo>
                    <a:pt x="6" y="296"/>
                    <a:pt x="4" y="295"/>
                    <a:pt x="2" y="294"/>
                  </a:cubicBezTo>
                  <a:cubicBezTo>
                    <a:pt x="0" y="292"/>
                    <a:pt x="0" y="289"/>
                    <a:pt x="0" y="286"/>
                  </a:cubicBezTo>
                  <a:cubicBezTo>
                    <a:pt x="24" y="196"/>
                    <a:pt x="24" y="196"/>
                    <a:pt x="24" y="196"/>
                  </a:cubicBezTo>
                  <a:cubicBezTo>
                    <a:pt x="24" y="195"/>
                    <a:pt x="25" y="194"/>
                    <a:pt x="26" y="193"/>
                  </a:cubicBezTo>
                  <a:cubicBezTo>
                    <a:pt x="214" y="3"/>
                    <a:pt x="214" y="3"/>
                    <a:pt x="214" y="3"/>
                  </a:cubicBezTo>
                  <a:cubicBezTo>
                    <a:pt x="217" y="0"/>
                    <a:pt x="222" y="0"/>
                    <a:pt x="225" y="3"/>
                  </a:cubicBezTo>
                  <a:cubicBezTo>
                    <a:pt x="290" y="68"/>
                    <a:pt x="290" y="68"/>
                    <a:pt x="290" y="68"/>
                  </a:cubicBezTo>
                  <a:cubicBezTo>
                    <a:pt x="293" y="71"/>
                    <a:pt x="293" y="76"/>
                    <a:pt x="290" y="79"/>
                  </a:cubicBezTo>
                  <a:cubicBezTo>
                    <a:pt x="103" y="268"/>
                    <a:pt x="103" y="268"/>
                    <a:pt x="103" y="268"/>
                  </a:cubicBezTo>
                  <a:cubicBezTo>
                    <a:pt x="102" y="270"/>
                    <a:pt x="100" y="271"/>
                    <a:pt x="98" y="272"/>
                  </a:cubicBezTo>
                  <a:cubicBezTo>
                    <a:pt x="10" y="296"/>
                    <a:pt x="10" y="296"/>
                    <a:pt x="10" y="296"/>
                  </a:cubicBezTo>
                  <a:cubicBezTo>
                    <a:pt x="10" y="296"/>
                    <a:pt x="9" y="296"/>
                    <a:pt x="8" y="296"/>
                  </a:cubicBezTo>
                  <a:close/>
                  <a:moveTo>
                    <a:pt x="39" y="203"/>
                  </a:moveTo>
                  <a:cubicBezTo>
                    <a:pt x="19" y="277"/>
                    <a:pt x="19" y="277"/>
                    <a:pt x="19" y="277"/>
                  </a:cubicBezTo>
                  <a:cubicBezTo>
                    <a:pt x="92" y="257"/>
                    <a:pt x="92" y="257"/>
                    <a:pt x="92" y="257"/>
                  </a:cubicBezTo>
                  <a:cubicBezTo>
                    <a:pt x="273" y="73"/>
                    <a:pt x="273" y="73"/>
                    <a:pt x="273" y="73"/>
                  </a:cubicBezTo>
                  <a:cubicBezTo>
                    <a:pt x="220" y="20"/>
                    <a:pt x="220" y="20"/>
                    <a:pt x="220" y="20"/>
                  </a:cubicBezTo>
                  <a:lnTo>
                    <a:pt x="39" y="203"/>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 name="Freeform 368">
              <a:extLst>
                <a:ext uri="{FF2B5EF4-FFF2-40B4-BE49-F238E27FC236}">
                  <a16:creationId xmlns:a16="http://schemas.microsoft.com/office/drawing/2014/main" id="{A7F7732F-239B-4FE1-97C4-40A1DB8C2348}"/>
                </a:ext>
              </a:extLst>
            </p:cNvPr>
            <p:cNvSpPr>
              <a:spLocks noEditPoints="1"/>
            </p:cNvSpPr>
            <p:nvPr/>
          </p:nvSpPr>
          <p:spPr bwMode="auto">
            <a:xfrm>
              <a:off x="1811338" y="4298950"/>
              <a:ext cx="28575" cy="28575"/>
            </a:xfrm>
            <a:custGeom>
              <a:avLst/>
              <a:gdLst>
                <a:gd name="T0" fmla="*/ 4 w 97"/>
                <a:gd name="T1" fmla="*/ 98 h 98"/>
                <a:gd name="T2" fmla="*/ 1 w 97"/>
                <a:gd name="T3" fmla="*/ 97 h 98"/>
                <a:gd name="T4" fmla="*/ 0 w 97"/>
                <a:gd name="T5" fmla="*/ 93 h 98"/>
                <a:gd name="T6" fmla="*/ 24 w 97"/>
                <a:gd name="T7" fmla="*/ 4 h 98"/>
                <a:gd name="T8" fmla="*/ 27 w 97"/>
                <a:gd name="T9" fmla="*/ 1 h 98"/>
                <a:gd name="T10" fmla="*/ 31 w 97"/>
                <a:gd name="T11" fmla="*/ 2 h 98"/>
                <a:gd name="T12" fmla="*/ 95 w 97"/>
                <a:gd name="T13" fmla="*/ 67 h 98"/>
                <a:gd name="T14" fmla="*/ 96 w 97"/>
                <a:gd name="T15" fmla="*/ 71 h 98"/>
                <a:gd name="T16" fmla="*/ 93 w 97"/>
                <a:gd name="T17" fmla="*/ 74 h 98"/>
                <a:gd name="T18" fmla="*/ 5 w 97"/>
                <a:gd name="T19" fmla="*/ 98 h 98"/>
                <a:gd name="T20" fmla="*/ 4 w 97"/>
                <a:gd name="T21" fmla="*/ 98 h 98"/>
                <a:gd name="T22" fmla="*/ 30 w 97"/>
                <a:gd name="T23" fmla="*/ 12 h 98"/>
                <a:gd name="T24" fmla="*/ 10 w 97"/>
                <a:gd name="T25" fmla="*/ 88 h 98"/>
                <a:gd name="T26" fmla="*/ 85 w 97"/>
                <a:gd name="T27" fmla="*/ 68 h 98"/>
                <a:gd name="T28" fmla="*/ 30 w 97"/>
                <a:gd name="T29"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8">
                  <a:moveTo>
                    <a:pt x="4" y="98"/>
                  </a:moveTo>
                  <a:cubicBezTo>
                    <a:pt x="3" y="98"/>
                    <a:pt x="2" y="97"/>
                    <a:pt x="1" y="97"/>
                  </a:cubicBezTo>
                  <a:cubicBezTo>
                    <a:pt x="0" y="96"/>
                    <a:pt x="0" y="94"/>
                    <a:pt x="0" y="93"/>
                  </a:cubicBezTo>
                  <a:cubicBezTo>
                    <a:pt x="24" y="4"/>
                    <a:pt x="24" y="4"/>
                    <a:pt x="24" y="4"/>
                  </a:cubicBezTo>
                  <a:cubicBezTo>
                    <a:pt x="24" y="2"/>
                    <a:pt x="25" y="1"/>
                    <a:pt x="27" y="1"/>
                  </a:cubicBezTo>
                  <a:cubicBezTo>
                    <a:pt x="28" y="0"/>
                    <a:pt x="30" y="1"/>
                    <a:pt x="31" y="2"/>
                  </a:cubicBezTo>
                  <a:cubicBezTo>
                    <a:pt x="95" y="67"/>
                    <a:pt x="95" y="67"/>
                    <a:pt x="95" y="67"/>
                  </a:cubicBezTo>
                  <a:cubicBezTo>
                    <a:pt x="96" y="68"/>
                    <a:pt x="97" y="70"/>
                    <a:pt x="96" y="71"/>
                  </a:cubicBezTo>
                  <a:cubicBezTo>
                    <a:pt x="96" y="72"/>
                    <a:pt x="95" y="73"/>
                    <a:pt x="93" y="74"/>
                  </a:cubicBezTo>
                  <a:cubicBezTo>
                    <a:pt x="5" y="98"/>
                    <a:pt x="5" y="98"/>
                    <a:pt x="5" y="98"/>
                  </a:cubicBezTo>
                  <a:cubicBezTo>
                    <a:pt x="5" y="98"/>
                    <a:pt x="4" y="98"/>
                    <a:pt x="4" y="98"/>
                  </a:cubicBezTo>
                  <a:close/>
                  <a:moveTo>
                    <a:pt x="30" y="12"/>
                  </a:moveTo>
                  <a:cubicBezTo>
                    <a:pt x="10" y="88"/>
                    <a:pt x="10" y="88"/>
                    <a:pt x="10" y="88"/>
                  </a:cubicBezTo>
                  <a:cubicBezTo>
                    <a:pt x="85" y="68"/>
                    <a:pt x="85" y="68"/>
                    <a:pt x="85" y="68"/>
                  </a:cubicBezTo>
                  <a:lnTo>
                    <a:pt x="30" y="1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53" name="Shape 282">
            <a:extLst>
              <a:ext uri="{FF2B5EF4-FFF2-40B4-BE49-F238E27FC236}">
                <a16:creationId xmlns:a16="http://schemas.microsoft.com/office/drawing/2014/main" id="{CBF6A88F-CB9E-4D85-9E75-A8D3A784F103}"/>
              </a:ext>
            </a:extLst>
          </p:cNvPr>
          <p:cNvSpPr/>
          <p:nvPr/>
        </p:nvSpPr>
        <p:spPr>
          <a:xfrm>
            <a:off x="1239512" y="1541613"/>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1</a:t>
            </a:r>
            <a:endParaRPr sz="2400" b="1" dirty="0">
              <a:solidFill>
                <a:srgbClr val="FFFFFF"/>
              </a:solidFill>
              <a:latin typeface="+mj-lt"/>
            </a:endParaRPr>
          </a:p>
        </p:txBody>
      </p:sp>
      <p:sp>
        <p:nvSpPr>
          <p:cNvPr id="54" name="Shape 282">
            <a:extLst>
              <a:ext uri="{FF2B5EF4-FFF2-40B4-BE49-F238E27FC236}">
                <a16:creationId xmlns:a16="http://schemas.microsoft.com/office/drawing/2014/main" id="{43548A84-F374-4B64-8073-B81FA528D065}"/>
              </a:ext>
            </a:extLst>
          </p:cNvPr>
          <p:cNvSpPr/>
          <p:nvPr/>
        </p:nvSpPr>
        <p:spPr>
          <a:xfrm>
            <a:off x="1239515" y="2156693"/>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2</a:t>
            </a:r>
            <a:endParaRPr sz="2400" b="1" dirty="0">
              <a:solidFill>
                <a:srgbClr val="FFFFFF"/>
              </a:solidFill>
              <a:latin typeface="+mj-lt"/>
            </a:endParaRPr>
          </a:p>
        </p:txBody>
      </p:sp>
      <p:sp>
        <p:nvSpPr>
          <p:cNvPr id="55" name="Shape 282">
            <a:extLst>
              <a:ext uri="{FF2B5EF4-FFF2-40B4-BE49-F238E27FC236}">
                <a16:creationId xmlns:a16="http://schemas.microsoft.com/office/drawing/2014/main" id="{FD335761-AE6F-46FB-A402-4044A01A15CB}"/>
              </a:ext>
            </a:extLst>
          </p:cNvPr>
          <p:cNvSpPr/>
          <p:nvPr/>
        </p:nvSpPr>
        <p:spPr>
          <a:xfrm>
            <a:off x="1239513" y="2771772"/>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3</a:t>
            </a:r>
            <a:endParaRPr sz="2400" b="1" dirty="0">
              <a:solidFill>
                <a:srgbClr val="FFFFFF"/>
              </a:solidFill>
              <a:latin typeface="+mj-lt"/>
            </a:endParaRPr>
          </a:p>
        </p:txBody>
      </p:sp>
      <p:sp>
        <p:nvSpPr>
          <p:cNvPr id="56" name="Shape 282">
            <a:extLst>
              <a:ext uri="{FF2B5EF4-FFF2-40B4-BE49-F238E27FC236}">
                <a16:creationId xmlns:a16="http://schemas.microsoft.com/office/drawing/2014/main" id="{CA3A1F96-FB56-4E2A-A111-39DBBA6ACBED}"/>
              </a:ext>
            </a:extLst>
          </p:cNvPr>
          <p:cNvSpPr/>
          <p:nvPr/>
        </p:nvSpPr>
        <p:spPr>
          <a:xfrm>
            <a:off x="1239513" y="3386852"/>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4</a:t>
            </a:r>
            <a:endParaRPr sz="2400" b="1" dirty="0">
              <a:solidFill>
                <a:srgbClr val="FFFFFF"/>
              </a:solidFill>
              <a:latin typeface="+mj-lt"/>
            </a:endParaRPr>
          </a:p>
        </p:txBody>
      </p:sp>
      <p:sp>
        <p:nvSpPr>
          <p:cNvPr id="57" name="Shape 282">
            <a:extLst>
              <a:ext uri="{FF2B5EF4-FFF2-40B4-BE49-F238E27FC236}">
                <a16:creationId xmlns:a16="http://schemas.microsoft.com/office/drawing/2014/main" id="{705CE3D6-9800-4F04-BC04-B29486E92253}"/>
              </a:ext>
            </a:extLst>
          </p:cNvPr>
          <p:cNvSpPr/>
          <p:nvPr/>
        </p:nvSpPr>
        <p:spPr>
          <a:xfrm>
            <a:off x="1239512" y="3987498"/>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5</a:t>
            </a:r>
            <a:endParaRPr sz="2400" b="1" dirty="0">
              <a:solidFill>
                <a:srgbClr val="FFFFFF"/>
              </a:solidFill>
              <a:latin typeface="+mj-lt"/>
            </a:endParaRPr>
          </a:p>
        </p:txBody>
      </p:sp>
      <p:sp>
        <p:nvSpPr>
          <p:cNvPr id="58" name="Shape 282">
            <a:extLst>
              <a:ext uri="{FF2B5EF4-FFF2-40B4-BE49-F238E27FC236}">
                <a16:creationId xmlns:a16="http://schemas.microsoft.com/office/drawing/2014/main" id="{556A6081-9FF6-4178-911F-A2128FF2B46E}"/>
              </a:ext>
            </a:extLst>
          </p:cNvPr>
          <p:cNvSpPr/>
          <p:nvPr/>
        </p:nvSpPr>
        <p:spPr>
          <a:xfrm>
            <a:off x="1241827" y="4573710"/>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6</a:t>
            </a:r>
            <a:endParaRPr sz="2400" b="1" dirty="0">
              <a:solidFill>
                <a:srgbClr val="FFFFFF"/>
              </a:solidFill>
              <a:latin typeface="+mj-lt"/>
            </a:endParaRPr>
          </a:p>
        </p:txBody>
      </p:sp>
      <p:sp>
        <p:nvSpPr>
          <p:cNvPr id="59" name="Shape 282">
            <a:extLst>
              <a:ext uri="{FF2B5EF4-FFF2-40B4-BE49-F238E27FC236}">
                <a16:creationId xmlns:a16="http://schemas.microsoft.com/office/drawing/2014/main" id="{8725A876-331C-45C6-86A9-E46D23AA4C4A}"/>
              </a:ext>
            </a:extLst>
          </p:cNvPr>
          <p:cNvSpPr/>
          <p:nvPr/>
        </p:nvSpPr>
        <p:spPr>
          <a:xfrm>
            <a:off x="1239512" y="5138596"/>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7</a:t>
            </a:r>
            <a:endParaRPr sz="2400" b="1" dirty="0">
              <a:solidFill>
                <a:srgbClr val="FFFFFF"/>
              </a:solidFill>
              <a:latin typeface="+mj-lt"/>
            </a:endParaRPr>
          </a:p>
        </p:txBody>
      </p:sp>
      <p:sp>
        <p:nvSpPr>
          <p:cNvPr id="60" name="Shape 282">
            <a:extLst>
              <a:ext uri="{FF2B5EF4-FFF2-40B4-BE49-F238E27FC236}">
                <a16:creationId xmlns:a16="http://schemas.microsoft.com/office/drawing/2014/main" id="{46FF735C-EB2C-4817-AF7D-DEA775951A31}"/>
              </a:ext>
            </a:extLst>
          </p:cNvPr>
          <p:cNvSpPr/>
          <p:nvPr/>
        </p:nvSpPr>
        <p:spPr>
          <a:xfrm>
            <a:off x="1239512" y="5687892"/>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8</a:t>
            </a:r>
            <a:endParaRPr sz="2400" b="1" dirty="0">
              <a:solidFill>
                <a:srgbClr val="FFFFFF"/>
              </a:solidFill>
              <a:latin typeface="+mj-lt"/>
            </a:endParaRPr>
          </a:p>
        </p:txBody>
      </p:sp>
      <p:sp>
        <p:nvSpPr>
          <p:cNvPr id="61" name="Shape 282">
            <a:extLst>
              <a:ext uri="{FF2B5EF4-FFF2-40B4-BE49-F238E27FC236}">
                <a16:creationId xmlns:a16="http://schemas.microsoft.com/office/drawing/2014/main" id="{4BD884D6-A0E3-4BC4-9317-5BD59CD2EC68}"/>
              </a:ext>
            </a:extLst>
          </p:cNvPr>
          <p:cNvSpPr/>
          <p:nvPr/>
        </p:nvSpPr>
        <p:spPr>
          <a:xfrm>
            <a:off x="1239512" y="6259521"/>
            <a:ext cx="482283" cy="347723"/>
          </a:xfrm>
          <a:prstGeom prst="rect">
            <a:avLst/>
          </a:prstGeom>
          <a:solidFill>
            <a:schemeClr val="accent2"/>
          </a:solidFill>
          <a:ln w="12700" cap="flat">
            <a:noFill/>
            <a:miter lim="400000"/>
          </a:ln>
          <a:effectLst/>
        </p:spPr>
        <p:txBody>
          <a:bodyPr lIns="34289" tIns="34289" rIns="34289" bIns="34289" anchor="ctr"/>
          <a:lstStyle/>
          <a:p>
            <a:pPr algn="ctr">
              <a:defRPr>
                <a:solidFill>
                  <a:srgbClr val="FFFFFF"/>
                </a:solidFill>
              </a:defRPr>
            </a:pPr>
            <a:r>
              <a:rPr lang="en-US" sz="2400" b="1" dirty="0">
                <a:solidFill>
                  <a:srgbClr val="FFFFFF"/>
                </a:solidFill>
                <a:latin typeface="+mj-lt"/>
              </a:rPr>
              <a:t>9</a:t>
            </a:r>
            <a:endParaRPr sz="2400" b="1" dirty="0">
              <a:solidFill>
                <a:srgbClr val="FFFFFF"/>
              </a:solidFill>
              <a:latin typeface="+mj-lt"/>
            </a:endParaRPr>
          </a:p>
        </p:txBody>
      </p:sp>
      <p:sp>
        <p:nvSpPr>
          <p:cNvPr id="3" name="TextBox 2">
            <a:extLst>
              <a:ext uri="{FF2B5EF4-FFF2-40B4-BE49-F238E27FC236}">
                <a16:creationId xmlns:a16="http://schemas.microsoft.com/office/drawing/2014/main" id="{F3A98CD6-7B73-4D73-9755-FD4E12D09E42}"/>
              </a:ext>
            </a:extLst>
          </p:cNvPr>
          <p:cNvSpPr txBox="1"/>
          <p:nvPr/>
        </p:nvSpPr>
        <p:spPr>
          <a:xfrm>
            <a:off x="1841468" y="1463372"/>
            <a:ext cx="1794081" cy="461665"/>
          </a:xfrm>
          <a:prstGeom prst="rect">
            <a:avLst/>
          </a:prstGeom>
          <a:noFill/>
        </p:spPr>
        <p:txBody>
          <a:bodyPr wrap="none" rtlCol="0">
            <a:spAutoFit/>
          </a:bodyPr>
          <a:lstStyle/>
          <a:p>
            <a:r>
              <a:rPr lang="en-US" sz="2400" dirty="0">
                <a:solidFill>
                  <a:srgbClr val="FFFFFF"/>
                </a:solidFill>
                <a:latin typeface="Arial" panose="020B0604020202020204" pitchFamily="34" charset="0"/>
                <a:ea typeface="Palatino Linotype"/>
                <a:cs typeface="Arial" panose="020B0604020202020204" pitchFamily="34" charset="0"/>
                <a:sym typeface="Palatino Linotype"/>
              </a:rPr>
              <a:t>Introduction</a:t>
            </a:r>
            <a:endParaRPr lang="en-GB" dirty="0"/>
          </a:p>
        </p:txBody>
      </p:sp>
      <p:sp>
        <p:nvSpPr>
          <p:cNvPr id="65" name="TextBox 64">
            <a:extLst>
              <a:ext uri="{FF2B5EF4-FFF2-40B4-BE49-F238E27FC236}">
                <a16:creationId xmlns:a16="http://schemas.microsoft.com/office/drawing/2014/main" id="{2CA6D2C5-00EE-4EBF-8602-6CF358169F5D}"/>
              </a:ext>
            </a:extLst>
          </p:cNvPr>
          <p:cNvSpPr txBox="1"/>
          <p:nvPr/>
        </p:nvSpPr>
        <p:spPr>
          <a:xfrm>
            <a:off x="1721795" y="2087628"/>
            <a:ext cx="5251759" cy="461665"/>
          </a:xfrm>
          <a:prstGeom prst="rect">
            <a:avLst/>
          </a:prstGeom>
          <a:noFill/>
        </p:spPr>
        <p:txBody>
          <a:bodyPr wrap="non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The story (The issue and challenges)</a:t>
            </a:r>
            <a:endParaRPr lang="en-GB" dirty="0"/>
          </a:p>
        </p:txBody>
      </p:sp>
      <p:sp>
        <p:nvSpPr>
          <p:cNvPr id="66" name="TextBox 65">
            <a:extLst>
              <a:ext uri="{FF2B5EF4-FFF2-40B4-BE49-F238E27FC236}">
                <a16:creationId xmlns:a16="http://schemas.microsoft.com/office/drawing/2014/main" id="{894768A0-4489-4278-92AD-A9C8DBCDE2AA}"/>
              </a:ext>
            </a:extLst>
          </p:cNvPr>
          <p:cNvSpPr txBox="1"/>
          <p:nvPr/>
        </p:nvSpPr>
        <p:spPr>
          <a:xfrm>
            <a:off x="1841464" y="2726711"/>
            <a:ext cx="3127779" cy="461665"/>
          </a:xfrm>
          <a:prstGeom prst="rect">
            <a:avLst/>
          </a:prstGeom>
          <a:noFill/>
        </p:spPr>
        <p:txBody>
          <a:bodyPr wrap="non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Our Solution - Project</a:t>
            </a:r>
            <a:endParaRPr lang="en-GB" dirty="0"/>
          </a:p>
        </p:txBody>
      </p:sp>
      <p:sp>
        <p:nvSpPr>
          <p:cNvPr id="67" name="TextBox 66">
            <a:extLst>
              <a:ext uri="{FF2B5EF4-FFF2-40B4-BE49-F238E27FC236}">
                <a16:creationId xmlns:a16="http://schemas.microsoft.com/office/drawing/2014/main" id="{80D02263-8F63-4AF1-BB3B-B986A9DE8A81}"/>
              </a:ext>
            </a:extLst>
          </p:cNvPr>
          <p:cNvSpPr txBox="1"/>
          <p:nvPr/>
        </p:nvSpPr>
        <p:spPr>
          <a:xfrm>
            <a:off x="1868559" y="3336454"/>
            <a:ext cx="2598788" cy="461665"/>
          </a:xfrm>
          <a:prstGeom prst="rect">
            <a:avLst/>
          </a:prstGeom>
          <a:noFill/>
        </p:spPr>
        <p:txBody>
          <a:bodyPr wrap="non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Strategic analysis</a:t>
            </a:r>
            <a:endParaRPr lang="en-GB" dirty="0"/>
          </a:p>
        </p:txBody>
      </p:sp>
      <p:sp>
        <p:nvSpPr>
          <p:cNvPr id="68" name="TextBox 67">
            <a:extLst>
              <a:ext uri="{FF2B5EF4-FFF2-40B4-BE49-F238E27FC236}">
                <a16:creationId xmlns:a16="http://schemas.microsoft.com/office/drawing/2014/main" id="{4EAF8C49-F3CB-4818-9A6D-67759166A14F}"/>
              </a:ext>
            </a:extLst>
          </p:cNvPr>
          <p:cNvSpPr txBox="1"/>
          <p:nvPr/>
        </p:nvSpPr>
        <p:spPr>
          <a:xfrm>
            <a:off x="1841467" y="3909570"/>
            <a:ext cx="4165927" cy="461665"/>
          </a:xfrm>
          <a:prstGeom prst="rect">
            <a:avLst/>
          </a:prstGeom>
          <a:noFill/>
        </p:spPr>
        <p:txBody>
          <a:bodyPr wrap="squar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Operational plan</a:t>
            </a:r>
          </a:p>
        </p:txBody>
      </p:sp>
      <p:sp>
        <p:nvSpPr>
          <p:cNvPr id="69" name="TextBox 68">
            <a:extLst>
              <a:ext uri="{FF2B5EF4-FFF2-40B4-BE49-F238E27FC236}">
                <a16:creationId xmlns:a16="http://schemas.microsoft.com/office/drawing/2014/main" id="{8FEA64AD-AED8-41E8-85F9-A42249ACDDC5}"/>
              </a:ext>
            </a:extLst>
          </p:cNvPr>
          <p:cNvSpPr txBox="1"/>
          <p:nvPr/>
        </p:nvSpPr>
        <p:spPr>
          <a:xfrm>
            <a:off x="1841466" y="4516738"/>
            <a:ext cx="4165927" cy="461665"/>
          </a:xfrm>
          <a:prstGeom prst="rect">
            <a:avLst/>
          </a:prstGeom>
          <a:noFill/>
        </p:spPr>
        <p:txBody>
          <a:bodyPr wrap="squar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Marketing plan</a:t>
            </a:r>
          </a:p>
        </p:txBody>
      </p:sp>
      <p:sp>
        <p:nvSpPr>
          <p:cNvPr id="70" name="TextBox 69">
            <a:extLst>
              <a:ext uri="{FF2B5EF4-FFF2-40B4-BE49-F238E27FC236}">
                <a16:creationId xmlns:a16="http://schemas.microsoft.com/office/drawing/2014/main" id="{25CC37A9-F0F2-4B99-8D9B-E0679B91A0DF}"/>
              </a:ext>
            </a:extLst>
          </p:cNvPr>
          <p:cNvSpPr txBox="1"/>
          <p:nvPr/>
        </p:nvSpPr>
        <p:spPr>
          <a:xfrm>
            <a:off x="1841465" y="5081624"/>
            <a:ext cx="4165927" cy="461665"/>
          </a:xfrm>
          <a:prstGeom prst="rect">
            <a:avLst/>
          </a:prstGeom>
          <a:noFill/>
        </p:spPr>
        <p:txBody>
          <a:bodyPr wrap="squar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Social impact</a:t>
            </a:r>
          </a:p>
        </p:txBody>
      </p:sp>
      <p:sp>
        <p:nvSpPr>
          <p:cNvPr id="71" name="TextBox 70">
            <a:extLst>
              <a:ext uri="{FF2B5EF4-FFF2-40B4-BE49-F238E27FC236}">
                <a16:creationId xmlns:a16="http://schemas.microsoft.com/office/drawing/2014/main" id="{C22624D0-0E92-433E-A124-ED07352EABEE}"/>
              </a:ext>
            </a:extLst>
          </p:cNvPr>
          <p:cNvSpPr txBox="1"/>
          <p:nvPr/>
        </p:nvSpPr>
        <p:spPr>
          <a:xfrm>
            <a:off x="1841464" y="5630920"/>
            <a:ext cx="4165927" cy="461665"/>
          </a:xfrm>
          <a:prstGeom prst="rect">
            <a:avLst/>
          </a:prstGeom>
          <a:noFill/>
        </p:spPr>
        <p:txBody>
          <a:bodyPr wrap="squar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Financial plan</a:t>
            </a:r>
          </a:p>
        </p:txBody>
      </p:sp>
      <p:sp>
        <p:nvSpPr>
          <p:cNvPr id="72" name="TextBox 71">
            <a:extLst>
              <a:ext uri="{FF2B5EF4-FFF2-40B4-BE49-F238E27FC236}">
                <a16:creationId xmlns:a16="http://schemas.microsoft.com/office/drawing/2014/main" id="{983B503A-F148-4C5A-A656-8E0E16F8ABE3}"/>
              </a:ext>
            </a:extLst>
          </p:cNvPr>
          <p:cNvSpPr txBox="1"/>
          <p:nvPr/>
        </p:nvSpPr>
        <p:spPr>
          <a:xfrm>
            <a:off x="1868559" y="6145579"/>
            <a:ext cx="4165927" cy="461665"/>
          </a:xfrm>
          <a:prstGeom prst="rect">
            <a:avLst/>
          </a:prstGeom>
          <a:noFill/>
        </p:spPr>
        <p:txBody>
          <a:bodyPr wrap="square" rtlCol="0">
            <a:spAutoFit/>
          </a:bodyPr>
          <a:lstStyle/>
          <a:p>
            <a:r>
              <a:rPr lang="en-GB" sz="2400" dirty="0">
                <a:solidFill>
                  <a:srgbClr val="FFFFFF"/>
                </a:solidFill>
                <a:latin typeface="Arial" panose="020B0604020202020204" pitchFamily="34" charset="0"/>
                <a:ea typeface="Palatino Linotype"/>
                <a:cs typeface="Arial" panose="020B0604020202020204" pitchFamily="34" charset="0"/>
                <a:sym typeface="Palatino Linotype"/>
              </a:rPr>
              <a:t>Conclusion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3" grpId="0"/>
      <p:bldP spid="65" grpId="0"/>
      <p:bldP spid="66" grpId="0"/>
      <p:bldP spid="67" grpId="0"/>
      <p:bldP spid="68" grpId="0"/>
      <p:bldP spid="69" grpId="0"/>
      <p:bldP spid="70" grpId="0"/>
      <p:bldP spid="71" grpId="0"/>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44"/>
        <p:cNvGrpSpPr/>
        <p:nvPr/>
      </p:nvGrpSpPr>
      <p:grpSpPr>
        <a:xfrm>
          <a:off x="0" y="0"/>
          <a:ext cx="0" cy="0"/>
          <a:chOff x="0" y="0"/>
          <a:chExt cx="0" cy="0"/>
        </a:xfrm>
      </p:grpSpPr>
      <p:sp>
        <p:nvSpPr>
          <p:cNvPr id="245" name="Google Shape;245;g8453502ca4_0_72"/>
          <p:cNvSpPr txBox="1">
            <a:spLocks noGrp="1"/>
          </p:cNvSpPr>
          <p:nvPr>
            <p:ph type="title"/>
          </p:nvPr>
        </p:nvSpPr>
        <p:spPr>
          <a:xfrm>
            <a:off x="838200" y="365125"/>
            <a:ext cx="10515600" cy="1049400"/>
          </a:xfrm>
          <a:prstGeom prst="rect">
            <a:avLst/>
          </a:prstGeom>
          <a:noFill/>
          <a:ln>
            <a:noFill/>
          </a:ln>
        </p:spPr>
        <p:txBody>
          <a:bodyPr spcFirstLastPara="1" wrap="square" lIns="91425" tIns="45700" rIns="91425" bIns="45700" anchor="ctr" anchorCtr="0">
            <a:noAutofit/>
          </a:bodyPr>
          <a:lstStyle/>
          <a:p>
            <a:pPr marL="0" lvl="0" indent="0" algn="ctr" rtl="0">
              <a:spcBef>
                <a:spcPts val="1000"/>
              </a:spcBef>
              <a:spcAft>
                <a:spcPts val="0"/>
              </a:spcAft>
              <a:buClr>
                <a:schemeClr val="dk1"/>
              </a:buClr>
              <a:buSzPts val="1100"/>
              <a:buFont typeface="Arial"/>
              <a:buNone/>
            </a:pPr>
            <a:r>
              <a:rPr lang="en-US" b="1" dirty="0">
                <a:solidFill>
                  <a:schemeClr val="lt1"/>
                </a:solidFill>
                <a:effectLst>
                  <a:outerShdw blurRad="38100" dist="38100" dir="2700000" algn="tl">
                    <a:srgbClr val="000000">
                      <a:alpha val="43137"/>
                    </a:srgbClr>
                  </a:outerShdw>
                </a:effectLst>
              </a:rPr>
              <a:t>Sponsorship Program</a:t>
            </a:r>
            <a:endParaRPr b="1" dirty="0">
              <a:effectLst>
                <a:outerShdw blurRad="38100" dist="38100" dir="2700000" algn="tl">
                  <a:srgbClr val="000000">
                    <a:alpha val="43137"/>
                  </a:srgbClr>
                </a:outerShdw>
              </a:effectLst>
            </a:endParaRPr>
          </a:p>
        </p:txBody>
      </p:sp>
      <p:sp>
        <p:nvSpPr>
          <p:cNvPr id="246" name="Google Shape;246;g8453502ca4_0_72"/>
          <p:cNvSpPr txBox="1">
            <a:spLocks noGrp="1"/>
          </p:cNvSpPr>
          <p:nvPr>
            <p:ph type="body" idx="1"/>
          </p:nvPr>
        </p:nvSpPr>
        <p:spPr>
          <a:xfrm>
            <a:off x="538175" y="1414525"/>
            <a:ext cx="8377200" cy="4750800"/>
          </a:xfrm>
          <a:prstGeom prst="rect">
            <a:avLst/>
          </a:prstGeom>
          <a:noFill/>
          <a:ln>
            <a:noFill/>
          </a:ln>
        </p:spPr>
        <p:txBody>
          <a:bodyPr spcFirstLastPara="1" wrap="square" lIns="91425" tIns="45700" rIns="91425" bIns="45700" anchor="t" anchorCtr="0">
            <a:noAutofit/>
          </a:bodyPr>
          <a:lstStyle/>
          <a:p>
            <a:pPr marL="114300" lvl="0" indent="0" algn="l" rtl="0">
              <a:lnSpc>
                <a:spcPct val="115000"/>
              </a:lnSpc>
              <a:spcBef>
                <a:spcPts val="1200"/>
              </a:spcBef>
              <a:spcAft>
                <a:spcPts val="0"/>
              </a:spcAft>
              <a:buSzPts val="1800"/>
              <a:buNone/>
            </a:pPr>
            <a:r>
              <a:rPr lang="en-US" sz="1800" b="1" dirty="0">
                <a:solidFill>
                  <a:schemeClr val="bg1"/>
                </a:solidFill>
              </a:rPr>
              <a:t>1. Objectives</a:t>
            </a:r>
            <a:r>
              <a:rPr lang="en-US" sz="1800" dirty="0">
                <a:solidFill>
                  <a:schemeClr val="bg1"/>
                </a:solidFill>
              </a:rPr>
              <a:t>: Enhance current partnerships and attract new ones, that are aligning with FRF’s mission and values and offer them a tailor-made sponsorship program.</a:t>
            </a:r>
            <a:endParaRPr sz="1800" dirty="0">
              <a:solidFill>
                <a:schemeClr val="bg1"/>
              </a:solidFill>
            </a:endParaRPr>
          </a:p>
          <a:p>
            <a:pPr marL="1371600" lvl="0" indent="0" algn="l" rtl="0">
              <a:lnSpc>
                <a:spcPct val="115000"/>
              </a:lnSpc>
              <a:spcBef>
                <a:spcPts val="1200"/>
              </a:spcBef>
              <a:spcAft>
                <a:spcPts val="0"/>
              </a:spcAft>
              <a:buNone/>
            </a:pPr>
            <a:endParaRPr sz="1800" dirty="0"/>
          </a:p>
          <a:p>
            <a:pPr marL="114300" lvl="0" indent="0" algn="l" rtl="0">
              <a:lnSpc>
                <a:spcPct val="115000"/>
              </a:lnSpc>
              <a:spcBef>
                <a:spcPts val="1200"/>
              </a:spcBef>
              <a:spcAft>
                <a:spcPts val="0"/>
              </a:spcAft>
              <a:buSzPts val="1800"/>
              <a:buNone/>
            </a:pPr>
            <a:r>
              <a:rPr lang="en-US" sz="1800" b="1" dirty="0">
                <a:solidFill>
                  <a:schemeClr val="bg1"/>
                </a:solidFill>
              </a:rPr>
              <a:t>2. Assets</a:t>
            </a:r>
            <a:r>
              <a:rPr lang="en-US" sz="1800" dirty="0">
                <a:solidFill>
                  <a:schemeClr val="bg1"/>
                </a:solidFill>
              </a:rPr>
              <a:t>: Mobile App, Volunteers uniform, Sporting and Non-sporting events, Social media, Volunteers video series (highlighting the stories of the most active volunteers), MVV award (most valuable volunteer).</a:t>
            </a:r>
            <a:endParaRPr sz="1800" dirty="0">
              <a:solidFill>
                <a:schemeClr val="bg1"/>
              </a:solidFill>
            </a:endParaRPr>
          </a:p>
          <a:p>
            <a:pPr marL="0" lvl="0" indent="0" algn="l" rtl="0">
              <a:lnSpc>
                <a:spcPct val="115000"/>
              </a:lnSpc>
              <a:spcBef>
                <a:spcPts val="1200"/>
              </a:spcBef>
              <a:spcAft>
                <a:spcPts val="0"/>
              </a:spcAft>
              <a:buNone/>
            </a:pPr>
            <a:endParaRPr sz="1800" dirty="0"/>
          </a:p>
          <a:p>
            <a:pPr marL="114300" lvl="0" indent="0" algn="l" rtl="0">
              <a:lnSpc>
                <a:spcPct val="115000"/>
              </a:lnSpc>
              <a:spcBef>
                <a:spcPts val="1200"/>
              </a:spcBef>
              <a:spcAft>
                <a:spcPts val="0"/>
              </a:spcAft>
              <a:buSzPts val="1800"/>
              <a:buNone/>
            </a:pPr>
            <a:r>
              <a:rPr lang="en-US" sz="1800" b="1" dirty="0">
                <a:solidFill>
                  <a:schemeClr val="bg1"/>
                </a:solidFill>
              </a:rPr>
              <a:t>3. Sponsorships levels (to start of with):</a:t>
            </a:r>
            <a:endParaRPr sz="1800" dirty="0">
              <a:solidFill>
                <a:schemeClr val="bg1"/>
              </a:solidFill>
            </a:endParaRPr>
          </a:p>
          <a:p>
            <a:pPr marL="457200" lvl="0" indent="-342900" algn="l" rtl="0">
              <a:lnSpc>
                <a:spcPct val="115000"/>
              </a:lnSpc>
              <a:spcBef>
                <a:spcPts val="0"/>
              </a:spcBef>
              <a:spcAft>
                <a:spcPts val="0"/>
              </a:spcAft>
              <a:buClr>
                <a:schemeClr val="bg1"/>
              </a:buClr>
              <a:buSzPts val="1800"/>
              <a:buAutoNum type="alphaLcParenR"/>
            </a:pPr>
            <a:r>
              <a:rPr lang="en-US" sz="1800" dirty="0">
                <a:solidFill>
                  <a:schemeClr val="bg1"/>
                </a:solidFill>
              </a:rPr>
              <a:t>V-Bronze: up to 20.000 Euro/year (in goods/services and/or financially)</a:t>
            </a:r>
            <a:endParaRPr sz="1800" dirty="0">
              <a:solidFill>
                <a:schemeClr val="bg1"/>
              </a:solidFill>
            </a:endParaRPr>
          </a:p>
          <a:p>
            <a:pPr marL="457200" lvl="0" indent="-342900" algn="l" rtl="0">
              <a:lnSpc>
                <a:spcPct val="115000"/>
              </a:lnSpc>
              <a:spcBef>
                <a:spcPts val="0"/>
              </a:spcBef>
              <a:spcAft>
                <a:spcPts val="0"/>
              </a:spcAft>
              <a:buClr>
                <a:schemeClr val="bg1"/>
              </a:buClr>
              <a:buSzPts val="1800"/>
              <a:buAutoNum type="alphaLcParenR"/>
            </a:pPr>
            <a:r>
              <a:rPr lang="en-US" sz="1800" dirty="0">
                <a:solidFill>
                  <a:schemeClr val="bg1"/>
                </a:solidFill>
              </a:rPr>
              <a:t>V-Silver: 50.000-100.000 Euro (financially + in goods/services) </a:t>
            </a:r>
            <a:endParaRPr sz="1800" dirty="0">
              <a:solidFill>
                <a:schemeClr val="bg1"/>
              </a:solidFill>
            </a:endParaRPr>
          </a:p>
          <a:p>
            <a:pPr marL="457200" lvl="0" indent="-342900" algn="l" rtl="0">
              <a:lnSpc>
                <a:spcPct val="115000"/>
              </a:lnSpc>
              <a:spcBef>
                <a:spcPts val="0"/>
              </a:spcBef>
              <a:spcAft>
                <a:spcPts val="0"/>
              </a:spcAft>
              <a:buClr>
                <a:schemeClr val="bg1"/>
              </a:buClr>
              <a:buSzPts val="1800"/>
              <a:buAutoNum type="alphaLcParenR"/>
            </a:pPr>
            <a:r>
              <a:rPr lang="en-US" sz="1800" dirty="0">
                <a:solidFill>
                  <a:schemeClr val="bg1"/>
                </a:solidFill>
              </a:rPr>
              <a:t>V-Gold: 100.000+ Euro (only financial)/year (official Volunteers sponsor)</a:t>
            </a:r>
            <a:endParaRPr sz="1800" dirty="0">
              <a:solidFill>
                <a:schemeClr val="bg1"/>
              </a:solidFill>
            </a:endParaRPr>
          </a:p>
          <a:p>
            <a:pPr marL="914400" lvl="0" indent="0" algn="l" rtl="0">
              <a:lnSpc>
                <a:spcPct val="115000"/>
              </a:lnSpc>
              <a:spcBef>
                <a:spcPts val="1200"/>
              </a:spcBef>
              <a:spcAft>
                <a:spcPts val="1200"/>
              </a:spcAft>
              <a:buNone/>
            </a:pPr>
            <a:endParaRPr sz="1800" dirty="0"/>
          </a:p>
        </p:txBody>
      </p:sp>
      <p:pic>
        <p:nvPicPr>
          <p:cNvPr id="247" name="Google Shape;247;g8453502ca4_0_72" descr="O imagine care conține desen&#10;&#10;Descriere generată automat"/>
          <p:cNvPicPr preferRelativeResize="0"/>
          <p:nvPr/>
        </p:nvPicPr>
        <p:blipFill rotWithShape="1">
          <a:blip r:embed="rId3">
            <a:alphaModFix/>
          </a:blip>
          <a:srcRect/>
          <a:stretch/>
        </p:blipFill>
        <p:spPr>
          <a:xfrm>
            <a:off x="538173" y="6165324"/>
            <a:ext cx="1465137" cy="526533"/>
          </a:xfrm>
          <a:prstGeom prst="rect">
            <a:avLst/>
          </a:prstGeom>
          <a:noFill/>
          <a:ln>
            <a:noFill/>
          </a:ln>
        </p:spPr>
      </p:pic>
      <p:pic>
        <p:nvPicPr>
          <p:cNvPr id="248" name="Google Shape;248;g8453502ca4_0_72"/>
          <p:cNvPicPr preferRelativeResize="0"/>
          <p:nvPr/>
        </p:nvPicPr>
        <p:blipFill>
          <a:blip r:embed="rId4">
            <a:alphaModFix/>
          </a:blip>
          <a:stretch>
            <a:fillRect/>
          </a:stretch>
        </p:blipFill>
        <p:spPr>
          <a:xfrm>
            <a:off x="8521970" y="4076012"/>
            <a:ext cx="3857625" cy="2734925"/>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52"/>
        <p:cNvGrpSpPr/>
        <p:nvPr/>
      </p:nvGrpSpPr>
      <p:grpSpPr>
        <a:xfrm>
          <a:off x="0" y="0"/>
          <a:ext cx="0" cy="0"/>
          <a:chOff x="0" y="0"/>
          <a:chExt cx="0" cy="0"/>
        </a:xfrm>
      </p:grpSpPr>
      <p:sp>
        <p:nvSpPr>
          <p:cNvPr id="253" name="Google Shape;253;g8453502ca4_0_86"/>
          <p:cNvSpPr txBox="1">
            <a:spLocks noGrp="1"/>
          </p:cNvSpPr>
          <p:nvPr>
            <p:ph type="title"/>
          </p:nvPr>
        </p:nvSpPr>
        <p:spPr>
          <a:xfrm>
            <a:off x="838200" y="157175"/>
            <a:ext cx="10515600" cy="628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b="1" dirty="0">
                <a:solidFill>
                  <a:schemeClr val="lt1"/>
                </a:solidFill>
                <a:effectLst>
                  <a:outerShdw blurRad="38100" dist="38100" dir="2700000" algn="tl">
                    <a:srgbClr val="000000">
                      <a:alpha val="43137"/>
                    </a:srgbClr>
                  </a:outerShdw>
                </a:effectLst>
              </a:rPr>
              <a:t>Sponsorships activations </a:t>
            </a:r>
            <a:endParaRPr b="1" dirty="0">
              <a:effectLst>
                <a:outerShdw blurRad="38100" dist="38100" dir="2700000" algn="tl">
                  <a:srgbClr val="000000">
                    <a:alpha val="43137"/>
                  </a:srgbClr>
                </a:outerShdw>
              </a:effectLst>
            </a:endParaRPr>
          </a:p>
        </p:txBody>
      </p:sp>
      <p:pic>
        <p:nvPicPr>
          <p:cNvPr id="254" name="Google Shape;254;g8453502ca4_0_86"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pic>
        <p:nvPicPr>
          <p:cNvPr id="255" name="Google Shape;255;g8453502ca4_0_86"/>
          <p:cNvPicPr preferRelativeResize="0"/>
          <p:nvPr/>
        </p:nvPicPr>
        <p:blipFill>
          <a:blip r:embed="rId4">
            <a:alphaModFix/>
          </a:blip>
          <a:stretch>
            <a:fillRect/>
          </a:stretch>
        </p:blipFill>
        <p:spPr>
          <a:xfrm>
            <a:off x="7143750" y="985825"/>
            <a:ext cx="4210050" cy="2586050"/>
          </a:xfrm>
          <a:prstGeom prst="rect">
            <a:avLst/>
          </a:prstGeom>
          <a:noFill/>
          <a:ln>
            <a:noFill/>
          </a:ln>
        </p:spPr>
      </p:pic>
      <p:pic>
        <p:nvPicPr>
          <p:cNvPr id="256" name="Google Shape;256;g8453502ca4_0_86"/>
          <p:cNvPicPr preferRelativeResize="0"/>
          <p:nvPr/>
        </p:nvPicPr>
        <p:blipFill>
          <a:blip r:embed="rId5">
            <a:alphaModFix/>
          </a:blip>
          <a:stretch>
            <a:fillRect/>
          </a:stretch>
        </p:blipFill>
        <p:spPr>
          <a:xfrm>
            <a:off x="681025" y="3571875"/>
            <a:ext cx="5262576" cy="2749000"/>
          </a:xfrm>
          <a:prstGeom prst="rect">
            <a:avLst/>
          </a:prstGeom>
          <a:noFill/>
          <a:ln>
            <a:noFill/>
          </a:ln>
        </p:spPr>
      </p:pic>
      <p:sp>
        <p:nvSpPr>
          <p:cNvPr id="257" name="Google Shape;257;g8453502ca4_0_86"/>
          <p:cNvSpPr txBox="1"/>
          <p:nvPr/>
        </p:nvSpPr>
        <p:spPr>
          <a:xfrm>
            <a:off x="838200" y="1257375"/>
            <a:ext cx="5891100" cy="23145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rgbClr val="FFFFFF"/>
              </a:buClr>
              <a:buSzPts val="2700"/>
              <a:buChar char="●"/>
            </a:pPr>
            <a:r>
              <a:rPr lang="en-US" sz="2700" dirty="0">
                <a:solidFill>
                  <a:srgbClr val="FFFFFF"/>
                </a:solidFill>
              </a:rPr>
              <a:t>Assist at National Team’s training</a:t>
            </a:r>
            <a:endParaRPr sz="2700" dirty="0">
              <a:solidFill>
                <a:srgbClr val="FFFFFF"/>
              </a:solidFill>
            </a:endParaRPr>
          </a:p>
          <a:p>
            <a:pPr marL="457200" lvl="0" indent="0" algn="l" rtl="0">
              <a:spcBef>
                <a:spcPts val="0"/>
              </a:spcBef>
              <a:spcAft>
                <a:spcPts val="0"/>
              </a:spcAft>
              <a:buNone/>
            </a:pPr>
            <a:r>
              <a:rPr lang="en-US" sz="2700" dirty="0">
                <a:solidFill>
                  <a:srgbClr val="FFFFFF"/>
                </a:solidFill>
              </a:rPr>
              <a:t> </a:t>
            </a:r>
            <a:endParaRPr sz="2700" dirty="0">
              <a:solidFill>
                <a:srgbClr val="FFFFFF"/>
              </a:solidFill>
            </a:endParaRPr>
          </a:p>
          <a:p>
            <a:pPr marL="457200" lvl="0" indent="-400050" algn="l" rtl="0">
              <a:spcBef>
                <a:spcPts val="0"/>
              </a:spcBef>
              <a:spcAft>
                <a:spcPts val="0"/>
              </a:spcAft>
              <a:buClr>
                <a:srgbClr val="FFFFFF"/>
              </a:buClr>
              <a:buSzPts val="2700"/>
              <a:buChar char="●"/>
            </a:pPr>
            <a:r>
              <a:rPr lang="en-US" sz="2700" dirty="0">
                <a:solidFill>
                  <a:srgbClr val="FFFFFF"/>
                </a:solidFill>
              </a:rPr>
              <a:t>Meet &amp; Greets</a:t>
            </a:r>
            <a:endParaRPr sz="2700" dirty="0">
              <a:solidFill>
                <a:srgbClr val="FFFFFF"/>
              </a:solidFill>
            </a:endParaRPr>
          </a:p>
          <a:p>
            <a:pPr marL="457200" lvl="0" indent="0" algn="l" rtl="0">
              <a:spcBef>
                <a:spcPts val="0"/>
              </a:spcBef>
              <a:spcAft>
                <a:spcPts val="0"/>
              </a:spcAft>
              <a:buNone/>
            </a:pPr>
            <a:endParaRPr sz="2000" dirty="0"/>
          </a:p>
        </p:txBody>
      </p:sp>
      <p:sp>
        <p:nvSpPr>
          <p:cNvPr id="258" name="Google Shape;258;g8453502ca4_0_86"/>
          <p:cNvSpPr txBox="1"/>
          <p:nvPr/>
        </p:nvSpPr>
        <p:spPr>
          <a:xfrm>
            <a:off x="6453100" y="3986225"/>
            <a:ext cx="5262600" cy="25860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FFFFFF"/>
              </a:buClr>
              <a:buSzPts val="2400"/>
              <a:buChar char="●"/>
            </a:pPr>
            <a:r>
              <a:rPr lang="en-US" sz="2400" dirty="0">
                <a:solidFill>
                  <a:srgbClr val="FFFFFF"/>
                </a:solidFill>
              </a:rPr>
              <a:t>Get to play a 5 v 5 match with your NT Players.</a:t>
            </a:r>
            <a:endParaRPr sz="2400" dirty="0">
              <a:solidFill>
                <a:srgbClr val="FFFFFF"/>
              </a:solidFill>
            </a:endParaRPr>
          </a:p>
          <a:p>
            <a:pPr marL="0" lvl="0" indent="0" algn="l" rtl="0">
              <a:spcBef>
                <a:spcPts val="0"/>
              </a:spcBef>
              <a:spcAft>
                <a:spcPts val="0"/>
              </a:spcAft>
              <a:buNone/>
            </a:pPr>
            <a:endParaRPr sz="2400" dirty="0">
              <a:solidFill>
                <a:srgbClr val="FFFFFF"/>
              </a:solidFill>
            </a:endParaRPr>
          </a:p>
          <a:p>
            <a:pPr marL="457200" lvl="0" indent="-381000" algn="l" rtl="0">
              <a:spcBef>
                <a:spcPts val="0"/>
              </a:spcBef>
              <a:spcAft>
                <a:spcPts val="0"/>
              </a:spcAft>
              <a:buClr>
                <a:srgbClr val="FFFFFF"/>
              </a:buClr>
              <a:buSzPts val="2400"/>
              <a:buChar char="●"/>
            </a:pPr>
            <a:r>
              <a:rPr lang="en-US" sz="2400" dirty="0">
                <a:solidFill>
                  <a:srgbClr val="FFFFFF"/>
                </a:solidFill>
              </a:rPr>
              <a:t>Get to play FIFA20 with most-voted player and live streamed.</a:t>
            </a:r>
            <a:endParaRPr sz="2400" dirty="0">
              <a:solidFill>
                <a:srgbClr val="FFFFFF"/>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wipe(down)">
                                      <p:cBhvr>
                                        <p:cTn id="15" dur="500"/>
                                        <p:tgtEl>
                                          <p:spTgt spid="25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8">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8">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55"/>
                                        </p:tgtEl>
                                        <p:attrNameLst>
                                          <p:attrName>style.visibility</p:attrName>
                                        </p:attrNameLst>
                                      </p:cBhvr>
                                      <p:to>
                                        <p:strVal val="visible"/>
                                      </p:to>
                                    </p:set>
                                    <p:animEffect transition="in" filter="wipe(down)">
                                      <p:cBhvr>
                                        <p:cTn id="28"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2"/>
        <p:cNvGrpSpPr/>
        <p:nvPr/>
      </p:nvGrpSpPr>
      <p:grpSpPr>
        <a:xfrm>
          <a:off x="0" y="0"/>
          <a:ext cx="0" cy="0"/>
          <a:chOff x="0" y="0"/>
          <a:chExt cx="0" cy="0"/>
        </a:xfrm>
      </p:grpSpPr>
      <p:sp>
        <p:nvSpPr>
          <p:cNvPr id="263" name="Google Shape;263;g8453502ca4_8_39"/>
          <p:cNvSpPr txBox="1">
            <a:spLocks noGrp="1"/>
          </p:cNvSpPr>
          <p:nvPr>
            <p:ph type="title"/>
          </p:nvPr>
        </p:nvSpPr>
        <p:spPr>
          <a:xfrm>
            <a:off x="838200" y="157175"/>
            <a:ext cx="10515600" cy="628500"/>
          </a:xfrm>
          <a:prstGeom prst="rect">
            <a:avLst/>
          </a:prstGeom>
          <a:noFill/>
          <a:ln>
            <a:noFill/>
          </a:ln>
        </p:spPr>
        <p:txBody>
          <a:bodyPr spcFirstLastPara="1" wrap="square" lIns="91425" tIns="45700" rIns="91425" bIns="45700" anchor="ctr" anchorCtr="0">
            <a:noAutofit/>
          </a:bodyPr>
          <a:lstStyle/>
          <a:p>
            <a:pPr marL="0" lvl="0" indent="0" algn="ctr" rtl="0">
              <a:spcBef>
                <a:spcPts val="1000"/>
              </a:spcBef>
              <a:spcAft>
                <a:spcPts val="0"/>
              </a:spcAft>
              <a:buNone/>
            </a:pPr>
            <a:r>
              <a:rPr lang="en-US" b="1" dirty="0">
                <a:solidFill>
                  <a:srgbClr val="FFFFFF"/>
                </a:solidFill>
              </a:rPr>
              <a:t>Digital strategy</a:t>
            </a:r>
            <a:endParaRPr b="1" dirty="0">
              <a:solidFill>
                <a:srgbClr val="FFFFFF"/>
              </a:solidFill>
            </a:endParaRPr>
          </a:p>
        </p:txBody>
      </p:sp>
      <p:pic>
        <p:nvPicPr>
          <p:cNvPr id="264" name="Google Shape;264;g8453502ca4_8_39"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
        <p:nvSpPr>
          <p:cNvPr id="265" name="Google Shape;265;g8453502ca4_8_39"/>
          <p:cNvSpPr txBox="1"/>
          <p:nvPr/>
        </p:nvSpPr>
        <p:spPr>
          <a:xfrm>
            <a:off x="2262150" y="1357850"/>
            <a:ext cx="7667700" cy="5414400"/>
          </a:xfrm>
          <a:prstGeom prst="rect">
            <a:avLst/>
          </a:prstGeom>
          <a:noFill/>
          <a:ln>
            <a:noFill/>
          </a:ln>
        </p:spPr>
        <p:txBody>
          <a:bodyPr spcFirstLastPara="1" wrap="square" lIns="91425" tIns="91425" rIns="91425" bIns="91425" anchor="t" anchorCtr="0">
            <a:noAutofit/>
          </a:bodyPr>
          <a:lstStyle/>
          <a:p>
            <a:pPr marL="457200" lvl="0" indent="-355600" algn="l" rtl="0">
              <a:lnSpc>
                <a:spcPct val="200000"/>
              </a:lnSpc>
              <a:spcBef>
                <a:spcPts val="1200"/>
              </a:spcBef>
              <a:spcAft>
                <a:spcPts val="0"/>
              </a:spcAft>
              <a:buClr>
                <a:schemeClr val="bg1"/>
              </a:buClr>
              <a:buSzPts val="2000"/>
              <a:buChar char="➔"/>
            </a:pPr>
            <a:r>
              <a:rPr lang="en-US" sz="2000" b="1" dirty="0">
                <a:solidFill>
                  <a:schemeClr val="bg1"/>
                </a:solidFill>
              </a:rPr>
              <a:t>Building an online community;</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Be clear with what we ask ( if we ask for a </a:t>
            </a:r>
            <a:r>
              <a:rPr lang="en-US" sz="2000" b="1" dirty="0" err="1">
                <a:solidFill>
                  <a:schemeClr val="bg1"/>
                </a:solidFill>
              </a:rPr>
              <a:t>cta</a:t>
            </a:r>
            <a:r>
              <a:rPr lang="en-US" sz="2000" b="1" dirty="0">
                <a:solidFill>
                  <a:schemeClr val="bg1"/>
                </a:solidFill>
              </a:rPr>
              <a:t> or register);</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People are motivated by opportunities to use and develop their skills;</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Show and shout out appreciation;</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All content to be shareable;</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Create, tell, present stories;</a:t>
            </a:r>
            <a:endParaRPr sz="2000" b="1" dirty="0">
              <a:solidFill>
                <a:schemeClr val="bg1"/>
              </a:solidFill>
            </a:endParaRPr>
          </a:p>
          <a:p>
            <a:pPr marL="457200" lvl="0" indent="-355600" algn="l" rtl="0">
              <a:lnSpc>
                <a:spcPct val="200000"/>
              </a:lnSpc>
              <a:spcBef>
                <a:spcPts val="0"/>
              </a:spcBef>
              <a:spcAft>
                <a:spcPts val="0"/>
              </a:spcAft>
              <a:buClr>
                <a:schemeClr val="bg1"/>
              </a:buClr>
              <a:buSzPts val="2000"/>
              <a:buChar char="➔"/>
            </a:pPr>
            <a:r>
              <a:rPr lang="en-US" sz="2000" b="1" dirty="0">
                <a:solidFill>
                  <a:schemeClr val="bg1"/>
                </a:solidFill>
              </a:rPr>
              <a:t>Create daily engagement.</a:t>
            </a:r>
            <a:endParaRPr sz="2900" b="1" dirty="0">
              <a:solidFill>
                <a:schemeClr val="bg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g8453502ca4_0_52"/>
          <p:cNvSpPr>
            <a:spLocks noGrp="1"/>
          </p:cNvSpPr>
          <p:nvPr>
            <p:ph type="pic" idx="2"/>
          </p:nvPr>
        </p:nvSpPr>
        <p:spPr>
          <a:xfrm>
            <a:off x="4943397" y="0"/>
            <a:ext cx="7248600" cy="68580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n-US" b="1" dirty="0">
                <a:effectLst>
                  <a:outerShdw blurRad="38100" dist="38100" dir="2700000" algn="tl">
                    <a:srgbClr val="000000">
                      <a:alpha val="43137"/>
                    </a:srgbClr>
                  </a:outerShdw>
                </a:effectLst>
              </a:rPr>
              <a:t>Pre-launch:</a:t>
            </a:r>
            <a:endParaRPr b="1" dirty="0">
              <a:effectLst>
                <a:outerShdw blurRad="38100" dist="38100" dir="2700000" algn="tl">
                  <a:srgbClr val="000000">
                    <a:alpha val="43137"/>
                  </a:srgbClr>
                </a:outerShdw>
              </a:effectLst>
            </a:endParaRPr>
          </a:p>
          <a:p>
            <a:pPr marL="457200" lvl="0" indent="-342900" algn="just" rtl="0">
              <a:lnSpc>
                <a:spcPct val="115000"/>
              </a:lnSpc>
              <a:spcBef>
                <a:spcPts val="1200"/>
              </a:spcBef>
              <a:spcAft>
                <a:spcPts val="0"/>
              </a:spcAft>
              <a:buSzPts val="1800"/>
              <a:buChar char="●"/>
            </a:pPr>
            <a:r>
              <a:rPr lang="en-US" sz="1600" dirty="0"/>
              <a:t>Posters and leaflets – simple, easy to read, reflecting the nature of the opportunities (display our materials in schools and colleges, sports </a:t>
            </a:r>
            <a:r>
              <a:rPr lang="en-US" sz="1600" dirty="0" err="1"/>
              <a:t>centres</a:t>
            </a:r>
            <a:r>
              <a:rPr lang="en-US" sz="1600" dirty="0"/>
              <a:t>, community buildings etc.);</a:t>
            </a:r>
            <a:endParaRPr sz="1600" dirty="0"/>
          </a:p>
          <a:p>
            <a:pPr marL="457200" lvl="0" indent="-330200" algn="just" rtl="0">
              <a:lnSpc>
                <a:spcPct val="115000"/>
              </a:lnSpc>
              <a:spcBef>
                <a:spcPts val="0"/>
              </a:spcBef>
              <a:spcAft>
                <a:spcPts val="0"/>
              </a:spcAft>
              <a:buSzPts val="1600"/>
              <a:buChar char="●"/>
            </a:pPr>
            <a:r>
              <a:rPr lang="en-US" sz="1600" dirty="0"/>
              <a:t>Post Videos on Social Media with well-known and loved athletes talking about the project and highlight their appreciation for the work of volunteers;</a:t>
            </a:r>
            <a:endParaRPr sz="1600" dirty="0"/>
          </a:p>
          <a:p>
            <a:pPr marL="457200" lvl="0" indent="-342900" algn="just" rtl="0">
              <a:lnSpc>
                <a:spcPct val="115000"/>
              </a:lnSpc>
              <a:spcBef>
                <a:spcPts val="0"/>
              </a:spcBef>
              <a:spcAft>
                <a:spcPts val="0"/>
              </a:spcAft>
              <a:buSzPts val="1800"/>
              <a:buChar char="●"/>
            </a:pPr>
            <a:r>
              <a:rPr lang="en-US" sz="1600" dirty="0"/>
              <a:t>Prepare a press kit;</a:t>
            </a:r>
            <a:endParaRPr sz="1600" dirty="0"/>
          </a:p>
          <a:p>
            <a:pPr marL="0" lvl="0" indent="0" algn="l" rtl="0">
              <a:spcBef>
                <a:spcPts val="1200"/>
              </a:spcBef>
              <a:spcAft>
                <a:spcPts val="0"/>
              </a:spcAft>
              <a:buNone/>
            </a:pPr>
            <a:r>
              <a:rPr lang="en-US" b="1" dirty="0">
                <a:effectLst>
                  <a:outerShdw blurRad="38100" dist="38100" dir="2700000" algn="tl">
                    <a:srgbClr val="000000">
                      <a:alpha val="43137"/>
                    </a:srgbClr>
                  </a:outerShdw>
                </a:effectLst>
              </a:rPr>
              <a:t>Launch:</a:t>
            </a:r>
            <a:endParaRPr b="1" dirty="0">
              <a:effectLst>
                <a:outerShdw blurRad="38100" dist="38100" dir="2700000" algn="tl">
                  <a:srgbClr val="000000">
                    <a:alpha val="43137"/>
                  </a:srgbClr>
                </a:outerShdw>
              </a:effectLst>
            </a:endParaRPr>
          </a:p>
          <a:p>
            <a:pPr marL="457200" lvl="0" indent="-342900" algn="l" rtl="0">
              <a:lnSpc>
                <a:spcPct val="115000"/>
              </a:lnSpc>
              <a:spcBef>
                <a:spcPts val="1200"/>
              </a:spcBef>
              <a:spcAft>
                <a:spcPts val="0"/>
              </a:spcAft>
              <a:buSzPts val="1800"/>
              <a:buChar char="●"/>
            </a:pPr>
            <a:r>
              <a:rPr lang="en-US" sz="700" dirty="0">
                <a:latin typeface="Times New Roman"/>
                <a:ea typeface="Times New Roman"/>
                <a:cs typeface="Times New Roman"/>
                <a:sym typeface="Times New Roman"/>
              </a:rPr>
              <a:t> </a:t>
            </a:r>
            <a:r>
              <a:rPr lang="en-US" sz="1600" dirty="0"/>
              <a:t>Live sessions on all social platforms from President FRF, Ministry - closer to a National Team home game;</a:t>
            </a:r>
            <a:endParaRPr sz="1600" dirty="0"/>
          </a:p>
          <a:p>
            <a:pPr marL="457200" lvl="0" indent="-342900" algn="l" rtl="0">
              <a:lnSpc>
                <a:spcPct val="115000"/>
              </a:lnSpc>
              <a:spcBef>
                <a:spcPts val="0"/>
              </a:spcBef>
              <a:spcAft>
                <a:spcPts val="0"/>
              </a:spcAft>
              <a:buSzPts val="1800"/>
              <a:buChar char="●"/>
            </a:pPr>
            <a:r>
              <a:rPr lang="en-US" sz="1600" dirty="0"/>
              <a:t>Press release;</a:t>
            </a:r>
            <a:endParaRPr sz="1600" dirty="0"/>
          </a:p>
          <a:p>
            <a:pPr marL="0" lvl="0" indent="0" algn="l" rtl="0">
              <a:spcBef>
                <a:spcPts val="1200"/>
              </a:spcBef>
              <a:spcAft>
                <a:spcPts val="0"/>
              </a:spcAft>
              <a:buNone/>
            </a:pPr>
            <a:r>
              <a:rPr lang="en-US" b="1" dirty="0">
                <a:effectLst>
                  <a:outerShdw blurRad="38100" dist="38100" dir="2700000" algn="tl">
                    <a:srgbClr val="000000">
                      <a:alpha val="43137"/>
                    </a:srgbClr>
                  </a:outerShdw>
                </a:effectLst>
              </a:rPr>
              <a:t>Post-launch:</a:t>
            </a:r>
            <a:endParaRPr b="1" dirty="0">
              <a:effectLst>
                <a:outerShdw blurRad="38100" dist="38100" dir="2700000" algn="tl">
                  <a:srgbClr val="000000">
                    <a:alpha val="43137"/>
                  </a:srgbClr>
                </a:outerShdw>
              </a:effectLst>
            </a:endParaRPr>
          </a:p>
          <a:p>
            <a:pPr marL="457200" lvl="0" indent="-330200" algn="l" rtl="0">
              <a:lnSpc>
                <a:spcPct val="115000"/>
              </a:lnSpc>
              <a:spcBef>
                <a:spcPts val="1200"/>
              </a:spcBef>
              <a:spcAft>
                <a:spcPts val="0"/>
              </a:spcAft>
              <a:buSzPts val="1600"/>
              <a:buChar char="●"/>
            </a:pPr>
            <a:r>
              <a:rPr lang="en-US" sz="1600" dirty="0"/>
              <a:t>Organize meetings in high schools and colleges, in as many towns as possible (promote the idea of ​​sport volunteering, its benefits and ​​the platform);</a:t>
            </a:r>
            <a:endParaRPr sz="1600" dirty="0"/>
          </a:p>
          <a:p>
            <a:pPr marL="457200" lvl="0" indent="-330200" algn="l" rtl="0">
              <a:lnSpc>
                <a:spcPct val="115000"/>
              </a:lnSpc>
              <a:spcBef>
                <a:spcPts val="0"/>
              </a:spcBef>
              <a:spcAft>
                <a:spcPts val="0"/>
              </a:spcAft>
              <a:buSzPts val="1600"/>
              <a:buChar char="●"/>
            </a:pPr>
            <a:r>
              <a:rPr lang="en-US" sz="1600" dirty="0"/>
              <a:t>Ask for feedback and how can the app be improved.</a:t>
            </a:r>
            <a:endParaRPr sz="1600" dirty="0"/>
          </a:p>
          <a:p>
            <a:pPr marL="457200" lvl="0" indent="0" algn="l" rtl="0">
              <a:spcBef>
                <a:spcPts val="1200"/>
              </a:spcBef>
              <a:spcAft>
                <a:spcPts val="0"/>
              </a:spcAft>
              <a:buNone/>
            </a:pPr>
            <a:endParaRPr sz="1600" dirty="0"/>
          </a:p>
          <a:p>
            <a:pPr marL="0" lvl="0" indent="0" algn="l" rtl="0">
              <a:spcBef>
                <a:spcPts val="1000"/>
              </a:spcBef>
              <a:spcAft>
                <a:spcPts val="0"/>
              </a:spcAft>
              <a:buNone/>
            </a:pPr>
            <a:endParaRPr dirty="0"/>
          </a:p>
          <a:p>
            <a:pPr marL="45720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271" name="Google Shape;271;g8453502ca4_0_52"/>
          <p:cNvSpPr/>
          <p:nvPr/>
        </p:nvSpPr>
        <p:spPr>
          <a:xfrm>
            <a:off x="0" y="0"/>
            <a:ext cx="49434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g8453502ca4_0_52"/>
          <p:cNvSpPr txBox="1">
            <a:spLocks noGrp="1"/>
          </p:cNvSpPr>
          <p:nvPr>
            <p:ph type="title"/>
          </p:nvPr>
        </p:nvSpPr>
        <p:spPr>
          <a:xfrm>
            <a:off x="-38995" y="2628900"/>
            <a:ext cx="4943400" cy="1600200"/>
          </a:xfrm>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Clr>
                <a:schemeClr val="dk1"/>
              </a:buClr>
              <a:buSzPts val="1100"/>
              <a:buFont typeface="Arial"/>
              <a:buNone/>
            </a:pPr>
            <a:r>
              <a:rPr lang="en-US" sz="3700" b="1" dirty="0">
                <a:solidFill>
                  <a:schemeClr val="lt1"/>
                </a:solidFill>
                <a:effectLst>
                  <a:outerShdw blurRad="38100" dist="38100" dir="2700000" algn="tl">
                    <a:srgbClr val="000000">
                      <a:alpha val="43137"/>
                    </a:srgbClr>
                  </a:outerShdw>
                </a:effectLst>
              </a:rPr>
              <a:t>Communication plan</a:t>
            </a:r>
            <a:endParaRPr sz="2500" b="1" dirty="0">
              <a:effectLst>
                <a:outerShdw blurRad="38100" dist="38100" dir="2700000" algn="tl">
                  <a:srgbClr val="000000">
                    <a:alpha val="43137"/>
                  </a:srgbClr>
                </a:outerShdw>
              </a:effectLst>
            </a:endParaRPr>
          </a:p>
        </p:txBody>
      </p:sp>
      <p:pic>
        <p:nvPicPr>
          <p:cNvPr id="273" name="Google Shape;273;g8453502ca4_0_52"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8453502ca4_0_45"/>
          <p:cNvSpPr>
            <a:spLocks noGrp="1"/>
          </p:cNvSpPr>
          <p:nvPr>
            <p:ph type="pic" idx="2"/>
          </p:nvPr>
        </p:nvSpPr>
        <p:spPr>
          <a:xfrm>
            <a:off x="7043100" y="0"/>
            <a:ext cx="5148900" cy="6858000"/>
          </a:xfrm>
          <a:prstGeom prst="rect">
            <a:avLst/>
          </a:prstGeom>
          <a:noFill/>
          <a:ln>
            <a:noFill/>
          </a:ln>
          <a:effectLst>
            <a:outerShdw blurRad="50800" dist="50800" dir="5400000" algn="ctr" rotWithShape="0">
              <a:schemeClr val="lt1"/>
            </a:outerShdw>
          </a:effectLst>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279" name="Google Shape;279;g8453502ca4_0_45"/>
          <p:cNvSpPr/>
          <p:nvPr/>
        </p:nvSpPr>
        <p:spPr>
          <a:xfrm>
            <a:off x="0" y="0"/>
            <a:ext cx="7043100" cy="6858000"/>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g8453502ca4_0_45"/>
          <p:cNvSpPr txBox="1">
            <a:spLocks noGrp="1"/>
          </p:cNvSpPr>
          <p:nvPr>
            <p:ph type="title"/>
          </p:nvPr>
        </p:nvSpPr>
        <p:spPr>
          <a:xfrm>
            <a:off x="836600" y="1828802"/>
            <a:ext cx="5259300" cy="3243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How does it work?</a:t>
            </a:r>
            <a:endParaRPr sz="4400" b="1" dirty="0">
              <a:solidFill>
                <a:schemeClr val="lt1"/>
              </a:solidFill>
              <a:effectLst>
                <a:outerShdw blurRad="38100" dist="38100" dir="2700000" algn="tl">
                  <a:srgbClr val="000000">
                    <a:alpha val="43137"/>
                  </a:srgbClr>
                </a:outerShdw>
              </a:effectLst>
            </a:endParaRPr>
          </a:p>
          <a:p>
            <a:pPr marL="0" lvl="0" indent="0" algn="l" rtl="0">
              <a:lnSpc>
                <a:spcPct val="90000"/>
              </a:lnSpc>
              <a:spcBef>
                <a:spcPts val="0"/>
              </a:spcBef>
              <a:spcAft>
                <a:spcPts val="0"/>
              </a:spcAft>
              <a:buClr>
                <a:schemeClr val="lt1"/>
              </a:buClr>
              <a:buSzPts val="4400"/>
              <a:buFont typeface="Arial"/>
              <a:buNone/>
            </a:pPr>
            <a:endParaRPr sz="4400" b="1" dirty="0">
              <a:solidFill>
                <a:schemeClr val="lt1"/>
              </a:solidFill>
              <a:effectLst>
                <a:outerShdw blurRad="38100" dist="38100" dir="2700000" algn="tl">
                  <a:srgbClr val="000000">
                    <a:alpha val="43137"/>
                  </a:srgbClr>
                </a:outerShdw>
              </a:effectLst>
            </a:endParaRPr>
          </a:p>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Customer journey</a:t>
            </a:r>
            <a:endParaRPr sz="4400" b="1" dirty="0">
              <a:solidFill>
                <a:schemeClr val="lt1"/>
              </a:solidFill>
              <a:effectLst>
                <a:outerShdw blurRad="38100" dist="38100" dir="2700000" algn="tl">
                  <a:srgbClr val="000000">
                    <a:alpha val="43137"/>
                  </a:srgbClr>
                </a:outerShdw>
              </a:effectLst>
            </a:endParaRPr>
          </a:p>
        </p:txBody>
      </p:sp>
      <p:pic>
        <p:nvPicPr>
          <p:cNvPr id="281" name="Google Shape;281;g8453502ca4_0_45" descr="O imagine care conține desen&#10;&#10;Descriere generată automat"/>
          <p:cNvPicPr preferRelativeResize="0"/>
          <p:nvPr/>
        </p:nvPicPr>
        <p:blipFill rotWithShape="1">
          <a:blip r:embed="rId5">
            <a:alphaModFix/>
          </a:blip>
          <a:srcRect/>
          <a:stretch/>
        </p:blipFill>
        <p:spPr>
          <a:xfrm>
            <a:off x="909459" y="5958349"/>
            <a:ext cx="1465137" cy="526533"/>
          </a:xfrm>
          <a:prstGeom prst="rect">
            <a:avLst/>
          </a:prstGeom>
          <a:noFill/>
          <a:ln>
            <a:noFill/>
          </a:ln>
        </p:spPr>
      </p:pic>
      <p:pic>
        <p:nvPicPr>
          <p:cNvPr id="2" name="VIDEO-2020-04-29-20-34-47">
            <a:hlinkClick r:id="" action="ppaction://media"/>
            <a:extLst>
              <a:ext uri="{FF2B5EF4-FFF2-40B4-BE49-F238E27FC236}">
                <a16:creationId xmlns:a16="http://schemas.microsoft.com/office/drawing/2014/main" id="{4A78A296-8394-40FB-B4B5-1A73892E2B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44404" y="250052"/>
            <a:ext cx="4267200" cy="64008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8453502ca4_0_36"/>
          <p:cNvSpPr>
            <a:spLocks noGrp="1"/>
          </p:cNvSpPr>
          <p:nvPr>
            <p:ph type="pic" idx="2"/>
          </p:nvPr>
        </p:nvSpPr>
        <p:spPr>
          <a:xfrm>
            <a:off x="6095949" y="0"/>
            <a:ext cx="6096000" cy="6858000"/>
          </a:xfrm>
          <a:prstGeom prst="rect">
            <a:avLst/>
          </a:prstGeom>
          <a:noFill/>
          <a:ln>
            <a:noFill/>
          </a:ln>
          <a:effectLst>
            <a:outerShdw blurRad="50800" dist="50800" dir="5400000" algn="ctr" rotWithShape="0">
              <a:schemeClr val="lt1"/>
            </a:outerShdw>
          </a:effectLst>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288" name="Google Shape;288;g8453502ca4_0_36"/>
          <p:cNvSpPr/>
          <p:nvPr/>
        </p:nvSpPr>
        <p:spPr>
          <a:xfrm>
            <a:off x="0" y="0"/>
            <a:ext cx="6096000" cy="6858000"/>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g8453502ca4_0_36"/>
          <p:cNvSpPr txBox="1">
            <a:spLocks noGrp="1"/>
          </p:cNvSpPr>
          <p:nvPr>
            <p:ph type="title"/>
          </p:nvPr>
        </p:nvSpPr>
        <p:spPr>
          <a:xfrm>
            <a:off x="536575" y="171451"/>
            <a:ext cx="5259300" cy="2314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Social impact (sustainability)</a:t>
            </a:r>
            <a:endParaRPr sz="4400" b="1" dirty="0">
              <a:solidFill>
                <a:schemeClr val="lt1"/>
              </a:solidFill>
              <a:effectLst>
                <a:outerShdw blurRad="38100" dist="38100" dir="2700000" algn="tl">
                  <a:srgbClr val="000000">
                    <a:alpha val="43137"/>
                  </a:srgbClr>
                </a:outerShdw>
              </a:effectLst>
            </a:endParaRPr>
          </a:p>
          <a:p>
            <a:pPr marL="0" lvl="0" indent="0" algn="l" rtl="0">
              <a:lnSpc>
                <a:spcPct val="90000"/>
              </a:lnSpc>
              <a:spcBef>
                <a:spcPts val="0"/>
              </a:spcBef>
              <a:spcAft>
                <a:spcPts val="0"/>
              </a:spcAft>
              <a:buClr>
                <a:schemeClr val="lt1"/>
              </a:buClr>
              <a:buSzPts val="4400"/>
              <a:buFont typeface="Arial"/>
              <a:buNone/>
            </a:pPr>
            <a:endParaRPr sz="4400" dirty="0">
              <a:solidFill>
                <a:schemeClr val="lt1"/>
              </a:solidFill>
            </a:endParaRPr>
          </a:p>
        </p:txBody>
      </p:sp>
      <p:pic>
        <p:nvPicPr>
          <p:cNvPr id="290" name="Google Shape;290;g8453502ca4_0_36"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pic>
        <p:nvPicPr>
          <p:cNvPr id="291" name="Google Shape;291;g8453502ca4_0_36"/>
          <p:cNvPicPr preferRelativeResize="0"/>
          <p:nvPr/>
        </p:nvPicPr>
        <p:blipFill>
          <a:blip r:embed="rId4">
            <a:alphaModFix/>
          </a:blip>
          <a:stretch>
            <a:fillRect/>
          </a:stretch>
        </p:blipFill>
        <p:spPr>
          <a:xfrm>
            <a:off x="873075" y="2485950"/>
            <a:ext cx="4586299" cy="3057526"/>
          </a:xfrm>
          <a:prstGeom prst="rect">
            <a:avLst/>
          </a:prstGeom>
          <a:noFill/>
          <a:ln w="12700" cap="flat" cmpd="sng">
            <a:solidFill>
              <a:schemeClr val="accent3"/>
            </a:solidFill>
            <a:prstDash val="solid"/>
            <a:miter lim="8000"/>
            <a:headEnd type="none" w="sm" len="sm"/>
            <a:tailEnd type="none" w="sm" len="sm"/>
          </a:ln>
        </p:spPr>
      </p:pic>
      <p:sp>
        <p:nvSpPr>
          <p:cNvPr id="292" name="Google Shape;292;g8453502ca4_0_36"/>
          <p:cNvSpPr txBox="1"/>
          <p:nvPr/>
        </p:nvSpPr>
        <p:spPr>
          <a:xfrm>
            <a:off x="6413500" y="666750"/>
            <a:ext cx="5460900" cy="55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Clr>
                <a:schemeClr val="dk1"/>
              </a:buClr>
              <a:buSzPts val="1800"/>
              <a:buChar char="➢"/>
            </a:pPr>
            <a:r>
              <a:rPr lang="en-US" sz="1800" b="1" dirty="0">
                <a:solidFill>
                  <a:schemeClr val="dk1"/>
                </a:solidFill>
              </a:rPr>
              <a:t>Creating a community</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Encouraging people to attend sport events</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Development of other sports in Romania (not the ones with major impact on stadiums, polyvalent halls or TV)</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Promoting a healthy lifestyle for people of all ages</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Volunteering in sports can help public institutions and lead to better </a:t>
            </a:r>
            <a:r>
              <a:rPr lang="en-US" sz="1800" b="1" dirty="0" err="1">
                <a:solidFill>
                  <a:schemeClr val="dk1"/>
                </a:solidFill>
              </a:rPr>
              <a:t>organisation</a:t>
            </a:r>
            <a:r>
              <a:rPr lang="en-US" sz="1800" b="1" dirty="0">
                <a:solidFill>
                  <a:schemeClr val="dk1"/>
                </a:solidFill>
              </a:rPr>
              <a:t> </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Digitalization of the processes (paper-less operations)</a:t>
            </a:r>
            <a:endParaRPr sz="1800" b="1" dirty="0">
              <a:solidFill>
                <a:schemeClr val="dk1"/>
              </a:solidFill>
            </a:endParaRPr>
          </a:p>
          <a:p>
            <a:pPr marL="457200" lvl="0" indent="-342900" algn="l" rtl="0">
              <a:lnSpc>
                <a:spcPct val="150000"/>
              </a:lnSpc>
              <a:spcBef>
                <a:spcPts val="0"/>
              </a:spcBef>
              <a:spcAft>
                <a:spcPts val="0"/>
              </a:spcAft>
              <a:buClr>
                <a:schemeClr val="dk1"/>
              </a:buClr>
              <a:buSzPts val="1800"/>
              <a:buChar char="➢"/>
            </a:pPr>
            <a:r>
              <a:rPr lang="en-US" sz="1800" b="1" dirty="0">
                <a:solidFill>
                  <a:schemeClr val="dk1"/>
                </a:solidFill>
              </a:rPr>
              <a:t>Equal opportunity for everyone to get involved</a:t>
            </a:r>
            <a:endParaRPr sz="2100" b="1"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Google Shape;297;g8453502ca4_0_7"/>
          <p:cNvSpPr/>
          <p:nvPr/>
        </p:nvSpPr>
        <p:spPr>
          <a:xfrm>
            <a:off x="0" y="0"/>
            <a:ext cx="54864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g8453502ca4_0_7"/>
          <p:cNvSpPr txBox="1">
            <a:spLocks noGrp="1"/>
          </p:cNvSpPr>
          <p:nvPr>
            <p:ph type="title"/>
          </p:nvPr>
        </p:nvSpPr>
        <p:spPr>
          <a:xfrm>
            <a:off x="172000" y="195255"/>
            <a:ext cx="5259300" cy="962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    Financial Plan</a:t>
            </a:r>
            <a:endParaRPr b="1" dirty="0">
              <a:effectLst>
                <a:outerShdw blurRad="38100" dist="38100" dir="2700000" algn="tl">
                  <a:srgbClr val="000000">
                    <a:alpha val="43137"/>
                  </a:srgbClr>
                </a:outerShdw>
              </a:effectLst>
            </a:endParaRPr>
          </a:p>
        </p:txBody>
      </p:sp>
      <p:pic>
        <p:nvPicPr>
          <p:cNvPr id="299" name="Google Shape;299;g8453502ca4_0_7"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pic>
        <p:nvPicPr>
          <p:cNvPr id="300" name="Google Shape;300;g8453502ca4_0_7"/>
          <p:cNvPicPr preferRelativeResize="0"/>
          <p:nvPr/>
        </p:nvPicPr>
        <p:blipFill>
          <a:blip r:embed="rId4">
            <a:alphaModFix/>
          </a:blip>
          <a:stretch>
            <a:fillRect/>
          </a:stretch>
        </p:blipFill>
        <p:spPr>
          <a:xfrm>
            <a:off x="591850" y="1781158"/>
            <a:ext cx="4419600" cy="2754450"/>
          </a:xfrm>
          <a:prstGeom prst="rect">
            <a:avLst/>
          </a:prstGeom>
          <a:noFill/>
          <a:ln w="12700" cap="flat" cmpd="sng">
            <a:solidFill>
              <a:schemeClr val="accent4"/>
            </a:solidFill>
            <a:prstDash val="solid"/>
            <a:miter lim="8000"/>
            <a:headEnd type="none" w="sm" len="sm"/>
            <a:tailEnd type="none" w="sm" len="sm"/>
          </a:ln>
        </p:spPr>
      </p:pic>
      <p:sp>
        <p:nvSpPr>
          <p:cNvPr id="301" name="Google Shape;301;g8453502ca4_0_7"/>
          <p:cNvSpPr txBox="1"/>
          <p:nvPr/>
        </p:nvSpPr>
        <p:spPr>
          <a:xfrm>
            <a:off x="52175" y="4866575"/>
            <a:ext cx="5434200" cy="7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solidFill>
                  <a:schemeClr val="bg1"/>
                </a:solidFill>
                <a:effectLst>
                  <a:outerShdw blurRad="38100" dist="38100" dir="2700000" algn="tl">
                    <a:srgbClr val="000000">
                      <a:alpha val="43137"/>
                    </a:srgbClr>
                  </a:outerShdw>
                </a:effectLst>
              </a:rPr>
              <a:t>Show me the Money!!!</a:t>
            </a:r>
            <a:endParaRPr sz="3000" b="1" dirty="0">
              <a:solidFill>
                <a:schemeClr val="bg1"/>
              </a:solidFill>
              <a:effectLst>
                <a:outerShdw blurRad="38100" dist="38100" dir="2700000" algn="tl">
                  <a:srgbClr val="000000">
                    <a:alpha val="43137"/>
                  </a:srgbClr>
                </a:outerShdw>
              </a:effectLst>
            </a:endParaRPr>
          </a:p>
        </p:txBody>
      </p:sp>
      <p:pic>
        <p:nvPicPr>
          <p:cNvPr id="302" name="Google Shape;302;g8453502ca4_0_7"/>
          <p:cNvPicPr preferRelativeResize="0"/>
          <p:nvPr/>
        </p:nvPicPr>
        <p:blipFill>
          <a:blip r:embed="rId5">
            <a:alphaModFix/>
          </a:blip>
          <a:stretch>
            <a:fillRect/>
          </a:stretch>
        </p:blipFill>
        <p:spPr>
          <a:xfrm>
            <a:off x="1088065" y="988236"/>
            <a:ext cx="10015869" cy="5149583"/>
          </a:xfrm>
          <a:prstGeom prst="rect">
            <a:avLst/>
          </a:prstGeom>
          <a:noFill/>
          <a:ln>
            <a:noFill/>
          </a:ln>
        </p:spPr>
      </p:pic>
      <p:sp>
        <p:nvSpPr>
          <p:cNvPr id="303" name="Google Shape;303;g8453502ca4_0_7"/>
          <p:cNvSpPr txBox="1"/>
          <p:nvPr/>
        </p:nvSpPr>
        <p:spPr>
          <a:xfrm>
            <a:off x="5486400" y="571500"/>
            <a:ext cx="6705600" cy="52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300" b="1" dirty="0">
                <a:effectLst>
                  <a:outerShdw blurRad="38100" dist="38100" dir="2700000" algn="tl">
                    <a:srgbClr val="000000">
                      <a:alpha val="43137"/>
                    </a:srgbClr>
                  </a:outerShdw>
                </a:effectLst>
              </a:rPr>
              <a:t>Basic scenario</a:t>
            </a:r>
            <a:endParaRPr sz="3300" b="1" dirty="0">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p:cTn id="7" dur="1000" fill="hold"/>
                                        <p:tgtEl>
                                          <p:spTgt spid="300"/>
                                        </p:tgtEl>
                                        <p:attrNameLst>
                                          <p:attrName>ppt_w</p:attrName>
                                        </p:attrNameLst>
                                      </p:cBhvr>
                                      <p:tavLst>
                                        <p:tav tm="0">
                                          <p:val>
                                            <p:fltVal val="0"/>
                                          </p:val>
                                        </p:tav>
                                        <p:tav tm="100000">
                                          <p:val>
                                            <p:strVal val="#ppt_w"/>
                                          </p:val>
                                        </p:tav>
                                      </p:tavLst>
                                    </p:anim>
                                    <p:anim calcmode="lin" valueType="num">
                                      <p:cBhvr>
                                        <p:cTn id="8" dur="1000" fill="hold"/>
                                        <p:tgtEl>
                                          <p:spTgt spid="300"/>
                                        </p:tgtEl>
                                        <p:attrNameLst>
                                          <p:attrName>ppt_h</p:attrName>
                                        </p:attrNameLst>
                                      </p:cBhvr>
                                      <p:tavLst>
                                        <p:tav tm="0">
                                          <p:val>
                                            <p:fltVal val="0"/>
                                          </p:val>
                                        </p:tav>
                                        <p:tav tm="100000">
                                          <p:val>
                                            <p:strVal val="#ppt_h"/>
                                          </p:val>
                                        </p:tav>
                                      </p:tavLst>
                                    </p:anim>
                                    <p:anim calcmode="lin" valueType="num">
                                      <p:cBhvr>
                                        <p:cTn id="9" dur="1000" fill="hold"/>
                                        <p:tgtEl>
                                          <p:spTgt spid="300"/>
                                        </p:tgtEl>
                                        <p:attrNameLst>
                                          <p:attrName>style.rotation</p:attrName>
                                        </p:attrNameLst>
                                      </p:cBhvr>
                                      <p:tavLst>
                                        <p:tav tm="0">
                                          <p:val>
                                            <p:fltVal val="90"/>
                                          </p:val>
                                        </p:tav>
                                        <p:tav tm="100000">
                                          <p:val>
                                            <p:fltVal val="0"/>
                                          </p:val>
                                        </p:tav>
                                      </p:tavLst>
                                    </p:anim>
                                    <p:animEffect transition="in" filter="fade">
                                      <p:cBhvr>
                                        <p:cTn id="10" dur="1000"/>
                                        <p:tgtEl>
                                          <p:spTgt spid="30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1">
                                            <p:txEl>
                                              <p:pRg st="0" end="0"/>
                                            </p:txEl>
                                          </p:spTgt>
                                        </p:tgtEl>
                                        <p:attrNameLst>
                                          <p:attrName>style.visibility</p:attrName>
                                        </p:attrNameLst>
                                      </p:cBhvr>
                                      <p:to>
                                        <p:strVal val="visible"/>
                                      </p:to>
                                    </p:set>
                                    <p:anim calcmode="lin" valueType="num">
                                      <p:cBhvr additive="base">
                                        <p:cTn id="15" dur="500" fill="hold"/>
                                        <p:tgtEl>
                                          <p:spTgt spid="30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0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01">
                                            <p:txEl>
                                              <p:pRg st="0" end="0"/>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02"/>
                                        </p:tgtEl>
                                        <p:attrNameLst>
                                          <p:attrName>style.visibility</p:attrName>
                                        </p:attrNameLst>
                                      </p:cBhvr>
                                      <p:to>
                                        <p:strVal val="visible"/>
                                      </p:to>
                                    </p:set>
                                    <p:anim calcmode="lin" valueType="num">
                                      <p:cBhvr>
                                        <p:cTn id="35" dur="500" fill="hold"/>
                                        <p:tgtEl>
                                          <p:spTgt spid="302"/>
                                        </p:tgtEl>
                                        <p:attrNameLst>
                                          <p:attrName>ppt_w</p:attrName>
                                        </p:attrNameLst>
                                      </p:cBhvr>
                                      <p:tavLst>
                                        <p:tav tm="0">
                                          <p:val>
                                            <p:fltVal val="0"/>
                                          </p:val>
                                        </p:tav>
                                        <p:tav tm="100000">
                                          <p:val>
                                            <p:strVal val="#ppt_w"/>
                                          </p:val>
                                        </p:tav>
                                      </p:tavLst>
                                    </p:anim>
                                    <p:anim calcmode="lin" valueType="num">
                                      <p:cBhvr>
                                        <p:cTn id="36" dur="500" fill="hold"/>
                                        <p:tgtEl>
                                          <p:spTgt spid="302"/>
                                        </p:tgtEl>
                                        <p:attrNameLst>
                                          <p:attrName>ppt_h</p:attrName>
                                        </p:attrNameLst>
                                      </p:cBhvr>
                                      <p:tavLst>
                                        <p:tav tm="0">
                                          <p:val>
                                            <p:fltVal val="0"/>
                                          </p:val>
                                        </p:tav>
                                        <p:tav tm="100000">
                                          <p:val>
                                            <p:strVal val="#ppt_h"/>
                                          </p:val>
                                        </p:tav>
                                      </p:tavLst>
                                    </p:anim>
                                    <p:animEffect transition="in" filter="fade">
                                      <p:cBhvr>
                                        <p:cTn id="37"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build="allAtOnce"/>
      <p:bldP spid="303" grpId="0"/>
      <p:bldP spid="303"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7"/>
        <p:cNvGrpSpPr/>
        <p:nvPr/>
      </p:nvGrpSpPr>
      <p:grpSpPr>
        <a:xfrm>
          <a:off x="0" y="0"/>
          <a:ext cx="0" cy="0"/>
          <a:chOff x="0" y="0"/>
          <a:chExt cx="0" cy="0"/>
        </a:xfrm>
      </p:grpSpPr>
      <p:pic>
        <p:nvPicPr>
          <p:cNvPr id="308" name="Google Shape;308;g8453502ca4_0_109"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pic>
        <p:nvPicPr>
          <p:cNvPr id="309" name="Google Shape;309;g8453502ca4_0_109"/>
          <p:cNvPicPr preferRelativeResize="0"/>
          <p:nvPr/>
        </p:nvPicPr>
        <p:blipFill>
          <a:blip r:embed="rId4">
            <a:alphaModFix/>
          </a:blip>
          <a:stretch>
            <a:fillRect/>
          </a:stretch>
        </p:blipFill>
        <p:spPr>
          <a:xfrm>
            <a:off x="300050" y="166675"/>
            <a:ext cx="8643924" cy="3276600"/>
          </a:xfrm>
          <a:prstGeom prst="rect">
            <a:avLst/>
          </a:prstGeom>
          <a:noFill/>
          <a:ln>
            <a:noFill/>
          </a:ln>
        </p:spPr>
      </p:pic>
      <p:pic>
        <p:nvPicPr>
          <p:cNvPr id="310" name="Google Shape;310;g8453502ca4_0_109"/>
          <p:cNvPicPr preferRelativeResize="0"/>
          <p:nvPr/>
        </p:nvPicPr>
        <p:blipFill>
          <a:blip r:embed="rId5">
            <a:alphaModFix/>
          </a:blip>
          <a:stretch>
            <a:fillRect/>
          </a:stretch>
        </p:blipFill>
        <p:spPr>
          <a:xfrm>
            <a:off x="300050" y="3567100"/>
            <a:ext cx="8643924" cy="3109925"/>
          </a:xfrm>
          <a:prstGeom prst="rect">
            <a:avLst/>
          </a:prstGeom>
          <a:noFill/>
          <a:ln>
            <a:noFill/>
          </a:ln>
        </p:spPr>
      </p:pic>
      <p:sp>
        <p:nvSpPr>
          <p:cNvPr id="311" name="Google Shape;311;g8453502ca4_0_109"/>
          <p:cNvSpPr txBox="1"/>
          <p:nvPr/>
        </p:nvSpPr>
        <p:spPr>
          <a:xfrm>
            <a:off x="9072550" y="1200150"/>
            <a:ext cx="3037934"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rgbClr val="FFFFFF"/>
                </a:solidFill>
                <a:effectLst>
                  <a:outerShdw blurRad="38100" dist="38100" dir="2700000" algn="tl">
                    <a:srgbClr val="000000">
                      <a:alpha val="43137"/>
                    </a:srgbClr>
                  </a:outerShdw>
                </a:effectLst>
              </a:rPr>
              <a:t>Pessimistic scenario </a:t>
            </a:r>
            <a:endParaRPr sz="2200" b="1" dirty="0">
              <a:solidFill>
                <a:srgbClr val="FFFFFF"/>
              </a:solidFill>
              <a:effectLst>
                <a:outerShdw blurRad="38100" dist="38100" dir="2700000" algn="tl">
                  <a:srgbClr val="000000">
                    <a:alpha val="43137"/>
                  </a:srgbClr>
                </a:outerShdw>
              </a:effectLst>
            </a:endParaRPr>
          </a:p>
        </p:txBody>
      </p:sp>
      <p:sp>
        <p:nvSpPr>
          <p:cNvPr id="312" name="Google Shape;312;g8453502ca4_0_109"/>
          <p:cNvSpPr txBox="1"/>
          <p:nvPr/>
        </p:nvSpPr>
        <p:spPr>
          <a:xfrm>
            <a:off x="9072550" y="4638675"/>
            <a:ext cx="2857500"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solidFill>
                  <a:srgbClr val="FFFFFF"/>
                </a:solidFill>
                <a:effectLst>
                  <a:outerShdw blurRad="38100" dist="38100" dir="2700000" algn="tl">
                    <a:srgbClr val="000000">
                      <a:alpha val="43137"/>
                    </a:srgbClr>
                  </a:outerShdw>
                </a:effectLst>
              </a:rPr>
              <a:t>Optimistic scenario </a:t>
            </a:r>
            <a:endParaRPr sz="2200" b="1" dirty="0">
              <a:solidFill>
                <a:srgbClr val="FFFFFF"/>
              </a:solidFill>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 calcmode="lin" valueType="num">
                                      <p:cBhvr>
                                        <p:cTn id="12" dur="500" fill="hold"/>
                                        <p:tgtEl>
                                          <p:spTgt spid="309"/>
                                        </p:tgtEl>
                                        <p:attrNameLst>
                                          <p:attrName>ppt_w</p:attrName>
                                        </p:attrNameLst>
                                      </p:cBhvr>
                                      <p:tavLst>
                                        <p:tav tm="0">
                                          <p:val>
                                            <p:fltVal val="0"/>
                                          </p:val>
                                        </p:tav>
                                        <p:tav tm="100000">
                                          <p:val>
                                            <p:strVal val="#ppt_w"/>
                                          </p:val>
                                        </p:tav>
                                      </p:tavLst>
                                    </p:anim>
                                    <p:anim calcmode="lin" valueType="num">
                                      <p:cBhvr>
                                        <p:cTn id="13" dur="500" fill="hold"/>
                                        <p:tgtEl>
                                          <p:spTgt spid="309"/>
                                        </p:tgtEl>
                                        <p:attrNameLst>
                                          <p:attrName>ppt_h</p:attrName>
                                        </p:attrNameLst>
                                      </p:cBhvr>
                                      <p:tavLst>
                                        <p:tav tm="0">
                                          <p:val>
                                            <p:fltVal val="0"/>
                                          </p:val>
                                        </p:tav>
                                        <p:tav tm="100000">
                                          <p:val>
                                            <p:strVal val="#ppt_h"/>
                                          </p:val>
                                        </p:tav>
                                      </p:tavLst>
                                    </p:anim>
                                    <p:animEffect transition="in" filter="fade">
                                      <p:cBhvr>
                                        <p:cTn id="14" dur="500"/>
                                        <p:tgtEl>
                                          <p:spTgt spid="30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0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10"/>
                                        </p:tgtEl>
                                        <p:attrNameLst>
                                          <p:attrName>style.visibility</p:attrName>
                                        </p:attrNameLst>
                                      </p:cBhvr>
                                      <p:to>
                                        <p:strVal val="visible"/>
                                      </p:to>
                                    </p:set>
                                    <p:anim calcmode="lin" valueType="num">
                                      <p:cBhvr>
                                        <p:cTn id="30" dur="500" fill="hold"/>
                                        <p:tgtEl>
                                          <p:spTgt spid="310"/>
                                        </p:tgtEl>
                                        <p:attrNameLst>
                                          <p:attrName>ppt_w</p:attrName>
                                        </p:attrNameLst>
                                      </p:cBhvr>
                                      <p:tavLst>
                                        <p:tav tm="0">
                                          <p:val>
                                            <p:fltVal val="0"/>
                                          </p:val>
                                        </p:tav>
                                        <p:tav tm="100000">
                                          <p:val>
                                            <p:strVal val="#ppt_w"/>
                                          </p:val>
                                        </p:tav>
                                      </p:tavLst>
                                    </p:anim>
                                    <p:anim calcmode="lin" valueType="num">
                                      <p:cBhvr>
                                        <p:cTn id="31" dur="500" fill="hold"/>
                                        <p:tgtEl>
                                          <p:spTgt spid="310"/>
                                        </p:tgtEl>
                                        <p:attrNameLst>
                                          <p:attrName>ppt_h</p:attrName>
                                        </p:attrNameLst>
                                      </p:cBhvr>
                                      <p:tavLst>
                                        <p:tav tm="0">
                                          <p:val>
                                            <p:fltVal val="0"/>
                                          </p:val>
                                        </p:tav>
                                        <p:tav tm="100000">
                                          <p:val>
                                            <p:strVal val="#ppt_h"/>
                                          </p:val>
                                        </p:tav>
                                      </p:tavLst>
                                    </p:anim>
                                    <p:animEffect transition="in" filter="fade">
                                      <p:cBhvr>
                                        <p:cTn id="32"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311" grpId="1"/>
      <p:bldP spid="3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4"/>
        <p:cNvGrpSpPr/>
        <p:nvPr/>
      </p:nvGrpSpPr>
      <p:grpSpPr>
        <a:xfrm>
          <a:off x="0" y="0"/>
          <a:ext cx="0" cy="0"/>
          <a:chOff x="0" y="0"/>
          <a:chExt cx="0" cy="0"/>
        </a:xfrm>
      </p:grpSpPr>
      <p:sp>
        <p:nvSpPr>
          <p:cNvPr id="325" name="Google Shape;325;g8453502ca4_0_14"/>
          <p:cNvSpPr txBox="1">
            <a:spLocks noGrp="1"/>
          </p:cNvSpPr>
          <p:nvPr>
            <p:ph type="body" idx="1"/>
          </p:nvPr>
        </p:nvSpPr>
        <p:spPr>
          <a:xfrm>
            <a:off x="838200" y="1135800"/>
            <a:ext cx="10515600" cy="458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dirty="0" err="1">
                <a:effectLst>
                  <a:outerShdw blurRad="38100" dist="38100" dir="2700000" algn="tl">
                    <a:srgbClr val="000000">
                      <a:alpha val="43137"/>
                    </a:srgbClr>
                  </a:outerShdw>
                </a:effectLst>
              </a:rPr>
              <a:t>VoluntaRO</a:t>
            </a:r>
            <a:r>
              <a:rPr lang="en-US" b="1" dirty="0">
                <a:effectLst>
                  <a:outerShdw blurRad="38100" dist="38100" dir="2700000" algn="tl">
                    <a:srgbClr val="000000">
                      <a:alpha val="43137"/>
                    </a:srgbClr>
                  </a:outerShdw>
                </a:effectLst>
              </a:rPr>
              <a:t>:</a:t>
            </a:r>
            <a:endParaRPr b="1" dirty="0">
              <a:effectLst>
                <a:outerShdw blurRad="38100" dist="38100" dir="2700000" algn="tl">
                  <a:srgbClr val="000000">
                    <a:alpha val="43137"/>
                  </a:srgbClr>
                </a:outerShdw>
              </a:effectLst>
            </a:endParaRPr>
          </a:p>
          <a:p>
            <a:pPr marL="0" lvl="0" indent="0" algn="just" rtl="0">
              <a:lnSpc>
                <a:spcPct val="90000"/>
              </a:lnSpc>
              <a:spcBef>
                <a:spcPts val="0"/>
              </a:spcBef>
              <a:spcAft>
                <a:spcPts val="0"/>
              </a:spcAft>
              <a:buClr>
                <a:schemeClr val="dk1"/>
              </a:buClr>
              <a:buSzPts val="2800"/>
              <a:buNone/>
            </a:pPr>
            <a:endParaRPr dirty="0"/>
          </a:p>
          <a:p>
            <a:pPr lvl="0" algn="just" rtl="0">
              <a:lnSpc>
                <a:spcPct val="90000"/>
              </a:lnSpc>
              <a:spcBef>
                <a:spcPts val="0"/>
              </a:spcBef>
              <a:spcAft>
                <a:spcPts val="0"/>
              </a:spcAft>
              <a:buSzPts val="1800"/>
              <a:buFont typeface="Wingdings" panose="05000000000000000000" pitchFamily="2" charset="2"/>
              <a:buChar char="ü"/>
            </a:pPr>
            <a:r>
              <a:rPr lang="en-US" dirty="0"/>
              <a:t>is first platform for the sports volunteers operating on national level;</a:t>
            </a:r>
            <a:endParaRPr dirty="0"/>
          </a:p>
          <a:p>
            <a:pPr lvl="0" algn="just" rtl="0">
              <a:spcBef>
                <a:spcPts val="0"/>
              </a:spcBef>
              <a:spcAft>
                <a:spcPts val="0"/>
              </a:spcAft>
              <a:buSzPts val="1800"/>
              <a:buFont typeface="Wingdings" panose="05000000000000000000" pitchFamily="2" charset="2"/>
              <a:buChar char="ü"/>
            </a:pPr>
            <a:r>
              <a:rPr lang="en-US" dirty="0"/>
              <a:t>attracts, develops and retain future volunteers and leaders;</a:t>
            </a:r>
            <a:endParaRPr dirty="0"/>
          </a:p>
          <a:p>
            <a:pPr lvl="0" algn="just" rtl="0">
              <a:lnSpc>
                <a:spcPct val="90000"/>
              </a:lnSpc>
              <a:spcBef>
                <a:spcPts val="0"/>
              </a:spcBef>
              <a:spcAft>
                <a:spcPts val="0"/>
              </a:spcAft>
              <a:buSzPts val="1800"/>
              <a:buFont typeface="Wingdings" panose="05000000000000000000" pitchFamily="2" charset="2"/>
              <a:buChar char="ü"/>
            </a:pPr>
            <a:r>
              <a:rPr lang="en-US" dirty="0"/>
              <a:t>is an opportunity to reward every single volunteer throughout the country for their hard work and dedication;</a:t>
            </a:r>
            <a:endParaRPr dirty="0"/>
          </a:p>
          <a:p>
            <a:pPr lvl="0" algn="just" rtl="0">
              <a:lnSpc>
                <a:spcPct val="90000"/>
              </a:lnSpc>
              <a:spcBef>
                <a:spcPts val="0"/>
              </a:spcBef>
              <a:spcAft>
                <a:spcPts val="0"/>
              </a:spcAft>
              <a:buSzPts val="1800"/>
              <a:buFont typeface="Wingdings" panose="05000000000000000000" pitchFamily="2" charset="2"/>
              <a:buChar char="ü"/>
            </a:pPr>
            <a:r>
              <a:rPr lang="en-US" dirty="0"/>
              <a:t>creates opportunities for brands to align with a meaningful movement.</a:t>
            </a:r>
            <a:endParaRPr dirty="0"/>
          </a:p>
          <a:p>
            <a:pPr lvl="0" algn="just" rtl="0">
              <a:lnSpc>
                <a:spcPct val="90000"/>
              </a:lnSpc>
              <a:spcBef>
                <a:spcPts val="0"/>
              </a:spcBef>
              <a:spcAft>
                <a:spcPts val="0"/>
              </a:spcAft>
              <a:buSzPts val="1800"/>
              <a:buFont typeface="Wingdings" panose="05000000000000000000" pitchFamily="2" charset="2"/>
              <a:buChar char="ü"/>
            </a:pPr>
            <a:r>
              <a:rPr lang="en-US" dirty="0"/>
              <a:t>connects people of all ages, genders, religions and nationalities.</a:t>
            </a:r>
            <a:endParaRPr dirty="0"/>
          </a:p>
          <a:p>
            <a:pPr marL="0" lvl="0" indent="0" algn="l" rtl="0">
              <a:lnSpc>
                <a:spcPct val="90000"/>
              </a:lnSpc>
              <a:spcBef>
                <a:spcPts val="0"/>
              </a:spcBef>
              <a:spcAft>
                <a:spcPts val="0"/>
              </a:spcAft>
              <a:buNone/>
            </a:pPr>
            <a:endParaRPr dirty="0"/>
          </a:p>
          <a:p>
            <a:pPr marL="0" lvl="0" indent="0" algn="ctr" rtl="0">
              <a:lnSpc>
                <a:spcPct val="90000"/>
              </a:lnSpc>
              <a:spcBef>
                <a:spcPts val="0"/>
              </a:spcBef>
              <a:spcAft>
                <a:spcPts val="0"/>
              </a:spcAft>
              <a:buNone/>
            </a:pPr>
            <a:r>
              <a:rPr lang="en-US" dirty="0"/>
              <a:t>So...</a:t>
            </a:r>
            <a:endParaRPr dirty="0"/>
          </a:p>
        </p:txBody>
      </p:sp>
      <p:sp>
        <p:nvSpPr>
          <p:cNvPr id="326" name="Google Shape;326;g8453502ca4_0_14"/>
          <p:cNvSpPr/>
          <p:nvPr/>
        </p:nvSpPr>
        <p:spPr>
          <a:xfrm rot="5400000">
            <a:off x="132289" y="-132300"/>
            <a:ext cx="1651200" cy="1915800"/>
          </a:xfrm>
          <a:prstGeom prst="rtTriangl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g8453502ca4_0_14"/>
          <p:cNvSpPr/>
          <p:nvPr/>
        </p:nvSpPr>
        <p:spPr>
          <a:xfrm rot="-5400000">
            <a:off x="10408511" y="5074500"/>
            <a:ext cx="1651200" cy="1915800"/>
          </a:xfrm>
          <a:prstGeom prst="rtTriangle">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g8453502ca4_0_14"/>
          <p:cNvSpPr/>
          <p:nvPr/>
        </p:nvSpPr>
        <p:spPr>
          <a:xfrm>
            <a:off x="-8878" y="275208"/>
            <a:ext cx="2210540" cy="1802167"/>
          </a:xfrm>
          <a:custGeom>
            <a:avLst/>
            <a:gdLst/>
            <a:ahLst/>
            <a:cxnLst/>
            <a:rect l="l" t="t" r="r" b="b"/>
            <a:pathLst>
              <a:path w="2210540" h="1802167" extrusionOk="0">
                <a:moveTo>
                  <a:pt x="0" y="639192"/>
                </a:moveTo>
                <a:lnTo>
                  <a:pt x="2210540" y="0"/>
                </a:lnTo>
                <a:lnTo>
                  <a:pt x="8878" y="1802167"/>
                </a:lnTo>
              </a:path>
            </a:pathLst>
          </a:custGeom>
          <a:no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g8453502ca4_0_14"/>
          <p:cNvSpPr/>
          <p:nvPr/>
        </p:nvSpPr>
        <p:spPr>
          <a:xfrm rot="10800000">
            <a:off x="9979285" y="4821106"/>
            <a:ext cx="2221593" cy="1766124"/>
          </a:xfrm>
          <a:custGeom>
            <a:avLst/>
            <a:gdLst/>
            <a:ahLst/>
            <a:cxnLst/>
            <a:rect l="l" t="t" r="r" b="b"/>
            <a:pathLst>
              <a:path w="2210540" h="1802167" extrusionOk="0">
                <a:moveTo>
                  <a:pt x="0" y="639192"/>
                </a:moveTo>
                <a:lnTo>
                  <a:pt x="2210540" y="0"/>
                </a:lnTo>
                <a:lnTo>
                  <a:pt x="8878" y="1802167"/>
                </a:lnTo>
              </a:path>
            </a:pathLst>
          </a:custGeom>
          <a:no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30" name="Google Shape;330;g8453502ca4_0_14"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sp>
        <p:nvSpPr>
          <p:cNvPr id="331" name="Google Shape;331;g8453502ca4_0_14"/>
          <p:cNvSpPr txBox="1">
            <a:spLocks noGrp="1"/>
          </p:cNvSpPr>
          <p:nvPr>
            <p:ph type="title"/>
          </p:nvPr>
        </p:nvSpPr>
        <p:spPr>
          <a:xfrm>
            <a:off x="838200" y="385775"/>
            <a:ext cx="10515600" cy="843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effectLst>
                  <a:outerShdw blurRad="38100" dist="38100" dir="2700000" algn="tl">
                    <a:srgbClr val="000000">
                      <a:alpha val="43137"/>
                    </a:srgbClr>
                  </a:outerShdw>
                </a:effectLst>
              </a:rPr>
              <a:t>Conclusion</a:t>
            </a:r>
            <a:endParaRPr b="1" dirty="0">
              <a:effectLst>
                <a:outerShdw blurRad="38100" dist="38100" dir="2700000" algn="tl">
                  <a:srgbClr val="000000">
                    <a:alpha val="43137"/>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 calcmode="lin" valueType="num">
                                      <p:cBhvr additive="base">
                                        <p:cTn id="7" dur="500" fill="hold"/>
                                        <p:tgtEl>
                                          <p:spTgt spid="3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25">
                                            <p:txEl>
                                              <p:pRg st="8" end="8"/>
                                            </p:txEl>
                                          </p:spTgt>
                                        </p:tgtEl>
                                        <p:attrNameLst>
                                          <p:attrName>style.visibility</p:attrName>
                                        </p:attrNameLst>
                                      </p:cBhvr>
                                      <p:to>
                                        <p:strVal val="visible"/>
                                      </p:to>
                                    </p:set>
                                    <p:animEffect transition="in" filter="fade">
                                      <p:cBhvr>
                                        <p:cTn id="33" dur="1000"/>
                                        <p:tgtEl>
                                          <p:spTgt spid="325">
                                            <p:txEl>
                                              <p:pRg st="8" end="8"/>
                                            </p:txEl>
                                          </p:spTgt>
                                        </p:tgtEl>
                                      </p:cBhvr>
                                    </p:animEffect>
                                    <p:anim calcmode="lin" valueType="num">
                                      <p:cBhvr>
                                        <p:cTn id="34" dur="1000" fill="hold"/>
                                        <p:tgtEl>
                                          <p:spTgt spid="325">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2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
        <p:cNvGrpSpPr/>
        <p:nvPr/>
      </p:nvGrpSpPr>
      <p:grpSpPr>
        <a:xfrm>
          <a:off x="0" y="0"/>
          <a:ext cx="0" cy="0"/>
          <a:chOff x="0" y="0"/>
          <a:chExt cx="0" cy="0"/>
        </a:xfrm>
      </p:grpSpPr>
      <p:sp>
        <p:nvSpPr>
          <p:cNvPr id="336" name="Google Shape;336;g8453502ca4_8_0"/>
          <p:cNvSpPr txBox="1"/>
          <p:nvPr/>
        </p:nvSpPr>
        <p:spPr>
          <a:xfrm>
            <a:off x="156091" y="4122530"/>
            <a:ext cx="4192624" cy="2778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5800" b="1" dirty="0">
                <a:effectLst>
                  <a:outerShdw blurRad="38100" dist="38100" dir="2700000" algn="tl">
                    <a:srgbClr val="000000">
                      <a:alpha val="43137"/>
                    </a:srgbClr>
                  </a:outerShdw>
                </a:effectLst>
                <a:latin typeface="Pacifico"/>
                <a:ea typeface="Pacifico"/>
                <a:cs typeface="Pacifico"/>
                <a:sym typeface="Pacifico"/>
              </a:rPr>
              <a:t>LET’S SIGN-UP!</a:t>
            </a:r>
            <a:endParaRPr sz="5800" b="1" dirty="0">
              <a:effectLst>
                <a:outerShdw blurRad="38100" dist="38100" dir="2700000" algn="tl">
                  <a:srgbClr val="000000">
                    <a:alpha val="43137"/>
                  </a:srgbClr>
                </a:outerShdw>
              </a:effectLst>
              <a:latin typeface="Pacifico"/>
              <a:ea typeface="Pacifico"/>
              <a:cs typeface="Pacifico"/>
              <a:sym typeface="Pacifico"/>
            </a:endParaRPr>
          </a:p>
        </p:txBody>
      </p:sp>
      <p:sp>
        <p:nvSpPr>
          <p:cNvPr id="337" name="Google Shape;337;g8453502ca4_8_0"/>
          <p:cNvSpPr txBox="1"/>
          <p:nvPr/>
        </p:nvSpPr>
        <p:spPr>
          <a:xfrm>
            <a:off x="1087500" y="587375"/>
            <a:ext cx="10017000" cy="12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500" b="1" dirty="0">
                <a:latin typeface="Lobster"/>
                <a:ea typeface="Lobster"/>
                <a:cs typeface="Lobster"/>
                <a:sym typeface="Lobster"/>
              </a:rPr>
              <a:t>THANK YOU FOR YOUR ATTENTION!</a:t>
            </a:r>
            <a:endParaRPr sz="4500" b="1" dirty="0">
              <a:latin typeface="Lobster"/>
              <a:ea typeface="Lobster"/>
              <a:cs typeface="Lobster"/>
              <a:sym typeface="Lobster"/>
            </a:endParaRPr>
          </a:p>
        </p:txBody>
      </p:sp>
      <p:sp>
        <p:nvSpPr>
          <p:cNvPr id="339" name="Google Shape;339;g8453502ca4_8_0"/>
          <p:cNvSpPr txBox="1"/>
          <p:nvPr/>
        </p:nvSpPr>
        <p:spPr>
          <a:xfrm>
            <a:off x="9701507" y="2322530"/>
            <a:ext cx="2208985" cy="18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latin typeface="Lobster"/>
                <a:ea typeface="Lobster"/>
                <a:cs typeface="Lobster"/>
                <a:sym typeface="Lobster"/>
              </a:rPr>
              <a:t>ARE YOU READY?</a:t>
            </a:r>
            <a:endParaRPr sz="3600" b="1" dirty="0">
              <a:latin typeface="Lobster"/>
              <a:ea typeface="Lobster"/>
              <a:cs typeface="Lobster"/>
              <a:sym typeface="Lobster"/>
            </a:endParaRPr>
          </a:p>
        </p:txBody>
      </p:sp>
      <p:pic>
        <p:nvPicPr>
          <p:cNvPr id="6" name="Google Shape;130;p8">
            <a:extLst>
              <a:ext uri="{FF2B5EF4-FFF2-40B4-BE49-F238E27FC236}">
                <a16:creationId xmlns:a16="http://schemas.microsoft.com/office/drawing/2014/main" id="{95812136-F93D-415C-BC9A-3331258394CA}"/>
              </a:ext>
            </a:extLst>
          </p:cNvPr>
          <p:cNvPicPr preferRelativeResize="0"/>
          <p:nvPr/>
        </p:nvPicPr>
        <p:blipFill>
          <a:blip r:embed="rId4">
            <a:alphaModFix/>
          </a:blip>
          <a:stretch>
            <a:fillRect/>
          </a:stretch>
        </p:blipFill>
        <p:spPr>
          <a:xfrm>
            <a:off x="412457" y="1136157"/>
            <a:ext cx="4124048" cy="3348198"/>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 calcmode="lin" valueType="num">
                                      <p:cBhvr>
                                        <p:cTn id="7" dur="500" fill="hold"/>
                                        <p:tgtEl>
                                          <p:spTgt spid="33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3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3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39">
                                            <p:txEl>
                                              <p:pRg st="0" end="0"/>
                                            </p:txEl>
                                          </p:spTgt>
                                        </p:tgtEl>
                                        <p:attrNameLst>
                                          <p:attrName>style.visibility</p:attrName>
                                        </p:attrNameLst>
                                      </p:cBhvr>
                                      <p:to>
                                        <p:strVal val="visible"/>
                                      </p:to>
                                    </p:set>
                                    <p:anim calcmode="lin" valueType="num">
                                      <p:cBhvr>
                                        <p:cTn id="14" dur="500" fill="hold"/>
                                        <p:tgtEl>
                                          <p:spTgt spid="33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39">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3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36"/>
                                        </p:tgtEl>
                                        <p:attrNameLst>
                                          <p:attrName>style.visibility</p:attrName>
                                        </p:attrNameLst>
                                      </p:cBhvr>
                                      <p:to>
                                        <p:strVal val="visible"/>
                                      </p:to>
                                    </p:set>
                                    <p:anim calcmode="lin" valueType="num">
                                      <p:cBhvr>
                                        <p:cTn id="21" dur="500" fill="hold"/>
                                        <p:tgtEl>
                                          <p:spTgt spid="336"/>
                                        </p:tgtEl>
                                        <p:attrNameLst>
                                          <p:attrName>ppt_w</p:attrName>
                                        </p:attrNameLst>
                                      </p:cBhvr>
                                      <p:tavLst>
                                        <p:tav tm="0">
                                          <p:val>
                                            <p:fltVal val="0"/>
                                          </p:val>
                                        </p:tav>
                                        <p:tav tm="100000">
                                          <p:val>
                                            <p:strVal val="#ppt_w"/>
                                          </p:val>
                                        </p:tav>
                                      </p:tavLst>
                                    </p:anim>
                                    <p:anim calcmode="lin" valueType="num">
                                      <p:cBhvr>
                                        <p:cTn id="22" dur="500" fill="hold"/>
                                        <p:tgtEl>
                                          <p:spTgt spid="336"/>
                                        </p:tgtEl>
                                        <p:attrNameLst>
                                          <p:attrName>ppt_h</p:attrName>
                                        </p:attrNameLst>
                                      </p:cBhvr>
                                      <p:tavLst>
                                        <p:tav tm="0">
                                          <p:val>
                                            <p:fltVal val="0"/>
                                          </p:val>
                                        </p:tav>
                                        <p:tav tm="100000">
                                          <p:val>
                                            <p:strVal val="#ppt_h"/>
                                          </p:val>
                                        </p:tav>
                                      </p:tavLst>
                                    </p:anim>
                                    <p:animEffect transition="in" filter="fade">
                                      <p:cBhvr>
                                        <p:cTn id="23" dur="500"/>
                                        <p:tgtEl>
                                          <p:spTgt spid="33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97"/>
        <p:cNvGrpSpPr/>
        <p:nvPr/>
      </p:nvGrpSpPr>
      <p:grpSpPr>
        <a:xfrm>
          <a:off x="0" y="0"/>
          <a:ext cx="0" cy="0"/>
          <a:chOff x="0" y="0"/>
          <a:chExt cx="0" cy="0"/>
        </a:xfrm>
      </p:grpSpPr>
      <p:sp>
        <p:nvSpPr>
          <p:cNvPr id="98" name="Google Shape;98;p2"/>
          <p:cNvSpPr/>
          <p:nvPr/>
        </p:nvSpPr>
        <p:spPr>
          <a:xfrm>
            <a:off x="906900" y="5743575"/>
            <a:ext cx="4332900" cy="1114500"/>
          </a:xfrm>
          <a:prstGeom prst="rect">
            <a:avLst/>
          </a:prstGeom>
          <a:solidFill>
            <a:schemeClr val="accent1"/>
          </a:solidFill>
          <a:ln w="12700" cap="flat" cmpd="sng">
            <a:solidFill>
              <a:srgbClr val="0815A5"/>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400"/>
              <a:buFont typeface="Arial"/>
              <a:buNone/>
            </a:pPr>
            <a:r>
              <a:rPr lang="en-US" sz="3200">
                <a:solidFill>
                  <a:schemeClr val="lt1"/>
                </a:solidFill>
                <a:latin typeface="Palatino Linotype"/>
                <a:ea typeface="Palatino Linotype"/>
                <a:cs typeface="Palatino Linotype"/>
                <a:sym typeface="Palatino Linotype"/>
              </a:rPr>
              <a:t>VoluntaRO Team</a:t>
            </a:r>
            <a:endParaRPr sz="3200">
              <a:solidFill>
                <a:schemeClr val="dk1"/>
              </a:solidFill>
              <a:latin typeface="Palatino Linotype"/>
              <a:ea typeface="Palatino Linotype"/>
              <a:cs typeface="Palatino Linotype"/>
              <a:sym typeface="Palatino Linotype"/>
            </a:endParaRPr>
          </a:p>
          <a:p>
            <a:pPr marL="0" marR="0" lvl="0" indent="0" algn="ctr" rtl="0">
              <a:spcBef>
                <a:spcPts val="0"/>
              </a:spcBef>
              <a:spcAft>
                <a:spcPts val="0"/>
              </a:spcAft>
              <a:buNone/>
            </a:pPr>
            <a:endParaRPr sz="1800">
              <a:solidFill>
                <a:schemeClr val="lt1"/>
              </a:solidFill>
            </a:endParaRPr>
          </a:p>
        </p:txBody>
      </p:sp>
      <p:sp>
        <p:nvSpPr>
          <p:cNvPr id="99" name="Google Shape;99;p2"/>
          <p:cNvSpPr txBox="1"/>
          <p:nvPr/>
        </p:nvSpPr>
        <p:spPr>
          <a:xfrm rot="-5400000">
            <a:off x="-107401" y="2242865"/>
            <a:ext cx="204667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00" name="Google Shape;100;p2"/>
          <p:cNvSpPr txBox="1"/>
          <p:nvPr/>
        </p:nvSpPr>
        <p:spPr>
          <a:xfrm>
            <a:off x="6312787" y="578731"/>
            <a:ext cx="5239800" cy="6029815"/>
          </a:xfrm>
          <a:prstGeom prst="rect">
            <a:avLst/>
          </a:prstGeom>
          <a:noFill/>
          <a:ln>
            <a:noFill/>
          </a:ln>
        </p:spPr>
        <p:txBody>
          <a:bodyPr spcFirstLastPara="1" wrap="square" lIns="91425" tIns="45700" rIns="91425" bIns="45700" anchor="t" anchorCtr="0">
            <a:spAutoFit/>
          </a:bodyPr>
          <a:lstStyle/>
          <a:p>
            <a:pPr marL="133350" lvl="0" algn="l" rtl="0">
              <a:lnSpc>
                <a:spcPct val="170000"/>
              </a:lnSpc>
              <a:spcBef>
                <a:spcPts val="400"/>
              </a:spcBef>
              <a:spcAft>
                <a:spcPts val="0"/>
              </a:spcAft>
              <a:buClr>
                <a:srgbClr val="FFFFFF"/>
              </a:buClr>
              <a:buSzPts val="1500"/>
            </a:pP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Andreea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Dan, 21,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Ploiești</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Andrei-</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Alexandru</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Țone</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21, Alexandria,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Andrei Nica, 21,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Timișoara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Antonio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Bruma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24, Cluj,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Cătălin</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Țuțuianu</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21,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Târgoviște</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rgbClr val="FFFFFF"/>
              </a:buClr>
              <a:buSzPts val="1500"/>
            </a:pP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Costin Felix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Florea</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33,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București</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România</a:t>
            </a:r>
            <a:endParaRPr sz="1500" dirty="0">
              <a:solidFill>
                <a:srgbClr val="FFFFFF"/>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rgbClr val="FFFFFF"/>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Daniel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Ignat</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42, Giurgiu,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Dragoș</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Căvășdan</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24, Oradea,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 living in UK</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Eugeniu</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Procopi</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26,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Chișinău</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Moldova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Francisca Elena Zamfir, 24,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București</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Mihail</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Sebastian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Lăstun</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23, Rm.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Vâlcea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chemeClr val="lt1"/>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Radu Lucian Dinu, 34,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București</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România</a:t>
            </a:r>
            <a:endParaRPr sz="1500" dirty="0">
              <a:solidFill>
                <a:schemeClr val="lt1"/>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rgbClr val="FFFFFF"/>
              </a:buClr>
              <a:buSzPts val="1500"/>
            </a:pP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Răzvan-Alexandru</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Dinicoiu</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24,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București</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România</a:t>
            </a:r>
            <a:endParaRPr sz="1500" dirty="0">
              <a:solidFill>
                <a:srgbClr val="FFFFFF"/>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rgbClr val="FFFFFF"/>
              </a:buClr>
              <a:buSzPts val="1500"/>
            </a:pP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Sharan </a:t>
            </a:r>
            <a:r>
              <a:rPr lang="en-US" sz="1500" dirty="0" err="1">
                <a:solidFill>
                  <a:schemeClr val="lt1"/>
                </a:solidFill>
                <a:latin typeface="Arial" panose="020B0604020202020204" pitchFamily="34" charset="0"/>
                <a:ea typeface="Palatino Linotype"/>
                <a:cs typeface="Arial" panose="020B0604020202020204" pitchFamily="34" charset="0"/>
                <a:sym typeface="Palatino Linotype"/>
              </a:rPr>
              <a:t>Mehra</a:t>
            </a:r>
            <a:r>
              <a:rPr lang="en-US" sz="1500" dirty="0">
                <a:solidFill>
                  <a:schemeClr val="lt1"/>
                </a:solidFill>
                <a:latin typeface="Arial" panose="020B0604020202020204" pitchFamily="34" charset="0"/>
                <a:ea typeface="Palatino Linotype"/>
                <a:cs typeface="Arial" panose="020B0604020202020204" pitchFamily="34" charset="0"/>
                <a:sym typeface="Palatino Linotype"/>
              </a:rPr>
              <a:t>, 31, Mumbai, India</a:t>
            </a:r>
            <a:endParaRPr sz="1500" dirty="0">
              <a:solidFill>
                <a:srgbClr val="FFFFFF"/>
              </a:solidFill>
              <a:latin typeface="Arial" panose="020B0604020202020204" pitchFamily="34" charset="0"/>
              <a:ea typeface="Palatino Linotype"/>
              <a:cs typeface="Arial" panose="020B0604020202020204" pitchFamily="34" charset="0"/>
              <a:sym typeface="Palatino Linotype"/>
            </a:endParaRPr>
          </a:p>
          <a:p>
            <a:pPr marL="133350" lvl="0" algn="l" rtl="0">
              <a:lnSpc>
                <a:spcPct val="170000"/>
              </a:lnSpc>
              <a:spcBef>
                <a:spcPts val="0"/>
              </a:spcBef>
              <a:spcAft>
                <a:spcPts val="0"/>
              </a:spcAft>
              <a:buClr>
                <a:srgbClr val="FFFFFF"/>
              </a:buClr>
              <a:buSzPts val="1500"/>
            </a:pP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Vlad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Pîrvu</a:t>
            </a:r>
            <a:r>
              <a:rPr lang="en-US" sz="1500" dirty="0">
                <a:solidFill>
                  <a:srgbClr val="FFFFFF"/>
                </a:solidFill>
                <a:latin typeface="Arial" panose="020B0604020202020204" pitchFamily="34" charset="0"/>
                <a:ea typeface="Palatino Linotype"/>
                <a:cs typeface="Arial" panose="020B0604020202020204" pitchFamily="34" charset="0"/>
                <a:sym typeface="Palatino Linotype"/>
              </a:rPr>
              <a:t>, 22, Craiova, </a:t>
            </a:r>
            <a:r>
              <a:rPr lang="en-US" sz="1500" dirty="0" err="1">
                <a:solidFill>
                  <a:srgbClr val="FFFFFF"/>
                </a:solidFill>
                <a:latin typeface="Arial" panose="020B0604020202020204" pitchFamily="34" charset="0"/>
                <a:ea typeface="Palatino Linotype"/>
                <a:cs typeface="Arial" panose="020B0604020202020204" pitchFamily="34" charset="0"/>
                <a:sym typeface="Palatino Linotype"/>
              </a:rPr>
              <a:t>România</a:t>
            </a:r>
            <a:endParaRPr sz="1600" dirty="0">
              <a:solidFill>
                <a:srgbClr val="FFFFFF"/>
              </a:solidFill>
              <a:latin typeface="Arial" panose="020B0604020202020204" pitchFamily="34" charset="0"/>
              <a:cs typeface="Arial" panose="020B0604020202020204" pitchFamily="34" charset="0"/>
            </a:endParaRPr>
          </a:p>
        </p:txBody>
      </p:sp>
      <p:pic>
        <p:nvPicPr>
          <p:cNvPr id="101" name="Google Shape;101;p2" descr="O imagine care conține desen&#10;&#10;Descriere generată automat"/>
          <p:cNvPicPr preferRelativeResize="0"/>
          <p:nvPr/>
        </p:nvPicPr>
        <p:blipFill rotWithShape="1">
          <a:blip r:embed="rId3">
            <a:alphaModFix/>
          </a:blip>
          <a:srcRect/>
          <a:stretch/>
        </p:blipFill>
        <p:spPr>
          <a:xfrm>
            <a:off x="10446978" y="6222428"/>
            <a:ext cx="1465136" cy="526533"/>
          </a:xfrm>
          <a:prstGeom prst="rect">
            <a:avLst/>
          </a:prstGeom>
          <a:noFill/>
          <a:ln>
            <a:noFill/>
          </a:ln>
        </p:spPr>
      </p:pic>
      <p:pic>
        <p:nvPicPr>
          <p:cNvPr id="102" name="Google Shape;102;p2"/>
          <p:cNvPicPr preferRelativeResize="0"/>
          <p:nvPr/>
        </p:nvPicPr>
        <p:blipFill>
          <a:blip r:embed="rId4">
            <a:alphaModFix/>
          </a:blip>
          <a:stretch>
            <a:fillRect/>
          </a:stretch>
        </p:blipFill>
        <p:spPr>
          <a:xfrm>
            <a:off x="784657" y="124399"/>
            <a:ext cx="4733450" cy="5743576"/>
          </a:xfrm>
          <a:prstGeom prst="rect">
            <a:avLst/>
          </a:prstGeom>
          <a:noFill/>
          <a:ln>
            <a:noFill/>
          </a:ln>
        </p:spPr>
      </p:pic>
      <p:grpSp>
        <p:nvGrpSpPr>
          <p:cNvPr id="7" name="Google Shape;5285;p66">
            <a:extLst>
              <a:ext uri="{FF2B5EF4-FFF2-40B4-BE49-F238E27FC236}">
                <a16:creationId xmlns:a16="http://schemas.microsoft.com/office/drawing/2014/main" id="{AF39C807-20A9-4422-AF32-F04C26C77B8C}"/>
              </a:ext>
            </a:extLst>
          </p:cNvPr>
          <p:cNvGrpSpPr/>
          <p:nvPr/>
        </p:nvGrpSpPr>
        <p:grpSpPr>
          <a:xfrm>
            <a:off x="8447399" y="124399"/>
            <a:ext cx="485288" cy="512400"/>
            <a:chOff x="-55225575" y="1903275"/>
            <a:chExt cx="318225" cy="316650"/>
          </a:xfrm>
          <a:solidFill>
            <a:schemeClr val="bg1"/>
          </a:solidFill>
        </p:grpSpPr>
        <p:sp>
          <p:nvSpPr>
            <p:cNvPr id="8" name="Google Shape;5286;p66">
              <a:extLst>
                <a:ext uri="{FF2B5EF4-FFF2-40B4-BE49-F238E27FC236}">
                  <a16:creationId xmlns:a16="http://schemas.microsoft.com/office/drawing/2014/main" id="{32570B76-CDA4-4886-868C-9483A9F6E4A1}"/>
                </a:ext>
              </a:extLst>
            </p:cNvPr>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grpFill/>
            <a:ln>
              <a:noFill/>
            </a:ln>
          </p:spPr>
          <p:txBody>
            <a:bodyPr spcFirstLastPara="1" wrap="square" lIns="121868" tIns="121868" rIns="121868" bIns="121868" anchor="ctr" anchorCtr="0">
              <a:noAutofit/>
            </a:bodyPr>
            <a:lstStyle/>
            <a:p>
              <a:endParaRPr sz="2399"/>
            </a:p>
          </p:txBody>
        </p:sp>
        <p:sp>
          <p:nvSpPr>
            <p:cNvPr id="9" name="Google Shape;5287;p66">
              <a:extLst>
                <a:ext uri="{FF2B5EF4-FFF2-40B4-BE49-F238E27FC236}">
                  <a16:creationId xmlns:a16="http://schemas.microsoft.com/office/drawing/2014/main" id="{8AD040A6-949C-469D-AE18-D6250BDCAA0E}"/>
                </a:ext>
              </a:extLst>
            </p:cNvPr>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grpFill/>
            <a:ln>
              <a:noFill/>
            </a:ln>
          </p:spPr>
          <p:txBody>
            <a:bodyPr spcFirstLastPara="1" wrap="square" lIns="121868" tIns="121868" rIns="121868" bIns="121868" anchor="ctr" anchorCtr="0">
              <a:noAutofit/>
            </a:bodyPr>
            <a:lstStyle/>
            <a:p>
              <a:endParaRPr sz="2399"/>
            </a:p>
          </p:txBody>
        </p:sp>
        <p:sp>
          <p:nvSpPr>
            <p:cNvPr id="10" name="Google Shape;5288;p66">
              <a:extLst>
                <a:ext uri="{FF2B5EF4-FFF2-40B4-BE49-F238E27FC236}">
                  <a16:creationId xmlns:a16="http://schemas.microsoft.com/office/drawing/2014/main" id="{7054A2E2-E74A-42BF-A6B7-E7979B599830}"/>
                </a:ext>
              </a:extLst>
            </p:cNvPr>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grpFill/>
            <a:ln>
              <a:noFill/>
            </a:ln>
          </p:spPr>
          <p:txBody>
            <a:bodyPr spcFirstLastPara="1" wrap="square" lIns="121868" tIns="121868" rIns="121868" bIns="121868" anchor="ctr" anchorCtr="0">
              <a:noAutofit/>
            </a:bodyPr>
            <a:lstStyle/>
            <a:p>
              <a:endParaRPr sz="2399"/>
            </a:p>
          </p:txBody>
        </p:sp>
        <p:sp>
          <p:nvSpPr>
            <p:cNvPr id="11" name="Google Shape;5289;p66">
              <a:extLst>
                <a:ext uri="{FF2B5EF4-FFF2-40B4-BE49-F238E27FC236}">
                  <a16:creationId xmlns:a16="http://schemas.microsoft.com/office/drawing/2014/main" id="{A436789C-B227-455C-9AF8-5B48E4DAA2C6}"/>
                </a:ext>
              </a:extLst>
            </p:cNvPr>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grpFill/>
            <a:ln>
              <a:noFill/>
            </a:ln>
          </p:spPr>
          <p:txBody>
            <a:bodyPr spcFirstLastPara="1" wrap="square" lIns="121868" tIns="121868" rIns="121868" bIns="121868" anchor="ctr" anchorCtr="0">
              <a:noAutofit/>
            </a:bodyPr>
            <a:lstStyle/>
            <a:p>
              <a:endParaRPr sz="2399"/>
            </a:p>
          </p:txBody>
        </p:sp>
        <p:sp>
          <p:nvSpPr>
            <p:cNvPr id="12" name="Google Shape;5290;p66">
              <a:extLst>
                <a:ext uri="{FF2B5EF4-FFF2-40B4-BE49-F238E27FC236}">
                  <a16:creationId xmlns:a16="http://schemas.microsoft.com/office/drawing/2014/main" id="{9B068F93-6F9A-42E6-B5ED-74EAA76C1E6B}"/>
                </a:ext>
              </a:extLst>
            </p:cNvPr>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grpFill/>
            <a:ln>
              <a:noFill/>
            </a:ln>
          </p:spPr>
          <p:txBody>
            <a:bodyPr spcFirstLastPara="1" wrap="square" lIns="121868" tIns="121868" rIns="121868" bIns="121868" anchor="ctr" anchorCtr="0">
              <a:noAutofit/>
            </a:bodyPr>
            <a:lstStyle/>
            <a:p>
              <a:endParaRPr sz="2399"/>
            </a:p>
          </p:txBody>
        </p:sp>
      </p:grpSp>
      <p:grpSp>
        <p:nvGrpSpPr>
          <p:cNvPr id="39" name="Google Shape;5755;p66">
            <a:extLst>
              <a:ext uri="{FF2B5EF4-FFF2-40B4-BE49-F238E27FC236}">
                <a16:creationId xmlns:a16="http://schemas.microsoft.com/office/drawing/2014/main" id="{70725620-02E8-4030-9597-B956185DB4DE}"/>
              </a:ext>
            </a:extLst>
          </p:cNvPr>
          <p:cNvGrpSpPr/>
          <p:nvPr/>
        </p:nvGrpSpPr>
        <p:grpSpPr>
          <a:xfrm>
            <a:off x="7752327" y="135231"/>
            <a:ext cx="485288" cy="523907"/>
            <a:chOff x="1044400" y="2917425"/>
            <a:chExt cx="248125" cy="281550"/>
          </a:xfrm>
          <a:solidFill>
            <a:schemeClr val="bg1"/>
          </a:solidFill>
        </p:grpSpPr>
        <p:sp>
          <p:nvSpPr>
            <p:cNvPr id="40" name="Google Shape;5756;p66">
              <a:extLst>
                <a:ext uri="{FF2B5EF4-FFF2-40B4-BE49-F238E27FC236}">
                  <a16:creationId xmlns:a16="http://schemas.microsoft.com/office/drawing/2014/main" id="{DD06172E-3496-4D90-8BA0-1F347A076CD0}"/>
                </a:ext>
              </a:extLst>
            </p:cNvPr>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grpFill/>
            <a:ln>
              <a:noFill/>
            </a:ln>
          </p:spPr>
          <p:txBody>
            <a:bodyPr spcFirstLastPara="1" wrap="square" lIns="121868" tIns="121868" rIns="121868" bIns="121868" anchor="ctr" anchorCtr="0">
              <a:noAutofit/>
            </a:bodyPr>
            <a:lstStyle/>
            <a:p>
              <a:endParaRPr sz="2399"/>
            </a:p>
          </p:txBody>
        </p:sp>
        <p:sp>
          <p:nvSpPr>
            <p:cNvPr id="41" name="Google Shape;5757;p66">
              <a:extLst>
                <a:ext uri="{FF2B5EF4-FFF2-40B4-BE49-F238E27FC236}">
                  <a16:creationId xmlns:a16="http://schemas.microsoft.com/office/drawing/2014/main" id="{02F4AC9B-B0E9-4679-9350-22293780246B}"/>
                </a:ext>
              </a:extLst>
            </p:cNvPr>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grpFill/>
            <a:ln>
              <a:noFill/>
            </a:ln>
          </p:spPr>
          <p:txBody>
            <a:bodyPr spcFirstLastPara="1" wrap="square" lIns="121868" tIns="121868" rIns="121868" bIns="121868" anchor="ctr" anchorCtr="0">
              <a:noAutofit/>
            </a:bodyPr>
            <a:lstStyle/>
            <a:p>
              <a:endParaRPr sz="2399"/>
            </a:p>
          </p:txBody>
        </p:sp>
        <p:sp>
          <p:nvSpPr>
            <p:cNvPr id="42" name="Google Shape;5758;p66">
              <a:extLst>
                <a:ext uri="{FF2B5EF4-FFF2-40B4-BE49-F238E27FC236}">
                  <a16:creationId xmlns:a16="http://schemas.microsoft.com/office/drawing/2014/main" id="{B0D7333D-273F-413F-B0AC-FBAA8A8A698E}"/>
                </a:ext>
              </a:extLst>
            </p:cNvPr>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grpFill/>
            <a:ln>
              <a:noFill/>
            </a:ln>
          </p:spPr>
          <p:txBody>
            <a:bodyPr spcFirstLastPara="1" wrap="square" lIns="121868" tIns="121868" rIns="121868" bIns="121868" anchor="ctr" anchorCtr="0">
              <a:noAutofit/>
            </a:bodyPr>
            <a:lstStyle/>
            <a:p>
              <a:endParaRPr sz="2399"/>
            </a:p>
          </p:txBody>
        </p:sp>
        <p:sp>
          <p:nvSpPr>
            <p:cNvPr id="43" name="Google Shape;5759;p66">
              <a:extLst>
                <a:ext uri="{FF2B5EF4-FFF2-40B4-BE49-F238E27FC236}">
                  <a16:creationId xmlns:a16="http://schemas.microsoft.com/office/drawing/2014/main" id="{17DB45B8-0AC3-4CE6-8ADA-51A7D0F833A3}"/>
                </a:ext>
              </a:extLst>
            </p:cNvPr>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grpFill/>
            <a:ln>
              <a:noFill/>
            </a:ln>
          </p:spPr>
          <p:txBody>
            <a:bodyPr spcFirstLastPara="1" wrap="square" lIns="121868" tIns="121868" rIns="121868" bIns="121868" anchor="ctr" anchorCtr="0">
              <a:noAutofit/>
            </a:bodyPr>
            <a:lstStyle/>
            <a:p>
              <a:endParaRPr sz="2399"/>
            </a:p>
          </p:txBody>
        </p:sp>
        <p:sp>
          <p:nvSpPr>
            <p:cNvPr id="44" name="Google Shape;5760;p66">
              <a:extLst>
                <a:ext uri="{FF2B5EF4-FFF2-40B4-BE49-F238E27FC236}">
                  <a16:creationId xmlns:a16="http://schemas.microsoft.com/office/drawing/2014/main" id="{809776EA-CC24-4A17-A7BC-A32A3CE67B01}"/>
                </a:ext>
              </a:extLst>
            </p:cNvPr>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grpFill/>
            <a:ln>
              <a:noFill/>
            </a:ln>
          </p:spPr>
        </p:sp>
        <p:sp>
          <p:nvSpPr>
            <p:cNvPr id="45" name="Google Shape;5761;p66">
              <a:extLst>
                <a:ext uri="{FF2B5EF4-FFF2-40B4-BE49-F238E27FC236}">
                  <a16:creationId xmlns:a16="http://schemas.microsoft.com/office/drawing/2014/main" id="{74CC1AE2-95A1-4C04-B10B-C225B58CC647}"/>
                </a:ext>
              </a:extLst>
            </p:cNvPr>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grpFill/>
            <a:ln>
              <a:noFill/>
            </a:ln>
          </p:spPr>
        </p:sp>
        <p:sp>
          <p:nvSpPr>
            <p:cNvPr id="46" name="Google Shape;5762;p66">
              <a:extLst>
                <a:ext uri="{FF2B5EF4-FFF2-40B4-BE49-F238E27FC236}">
                  <a16:creationId xmlns:a16="http://schemas.microsoft.com/office/drawing/2014/main" id="{6C6AF66B-DD0C-4CE7-9085-80F8A197F929}"/>
                </a:ext>
              </a:extLst>
            </p:cNvPr>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grpFill/>
            <a:ln>
              <a:noFill/>
            </a:ln>
          </p:spPr>
        </p:sp>
        <p:sp>
          <p:nvSpPr>
            <p:cNvPr id="48" name="Google Shape;5764;p66">
              <a:extLst>
                <a:ext uri="{FF2B5EF4-FFF2-40B4-BE49-F238E27FC236}">
                  <a16:creationId xmlns:a16="http://schemas.microsoft.com/office/drawing/2014/main" id="{1A694AEF-F126-4405-BF9D-B44A5A832C7A}"/>
                </a:ext>
              </a:extLst>
            </p:cNvPr>
            <p:cNvSpPr/>
            <p:nvPr/>
          </p:nvSpPr>
          <p:spPr>
            <a:xfrm>
              <a:off x="1082225" y="2937250"/>
              <a:ext cx="11400" cy="26400"/>
            </a:xfrm>
            <a:prstGeom prst="rect">
              <a:avLst/>
            </a:prstGeom>
            <a:grpFill/>
            <a:ln>
              <a:noFill/>
            </a:ln>
          </p:spPr>
          <p:txBody>
            <a:bodyPr spcFirstLastPara="1" wrap="square" lIns="121868" tIns="121868" rIns="121868" bIns="121868" anchor="ctr" anchorCtr="0">
              <a:noAutofit/>
            </a:bodyPr>
            <a:lstStyle/>
            <a:p>
              <a:endParaRPr sz="2399"/>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heel(1)">
                                      <p:cBhvr>
                                        <p:cTn id="24" dur="2000"/>
                                        <p:tgtEl>
                                          <p:spTgt spid="10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sp>
        <p:nvSpPr>
          <p:cNvPr id="107" name="Google Shape;107;g8453502ca4_0_96"/>
          <p:cNvSpPr/>
          <p:nvPr/>
        </p:nvSpPr>
        <p:spPr>
          <a:xfrm>
            <a:off x="0" y="0"/>
            <a:ext cx="60960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g8453502ca4_0_96"/>
          <p:cNvSpPr txBox="1">
            <a:spLocks noGrp="1"/>
          </p:cNvSpPr>
          <p:nvPr>
            <p:ph type="title"/>
          </p:nvPr>
        </p:nvSpPr>
        <p:spPr>
          <a:xfrm>
            <a:off x="622712" y="2628912"/>
            <a:ext cx="5259300" cy="160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dirty="0">
                <a:solidFill>
                  <a:schemeClr val="lt1"/>
                </a:solidFill>
              </a:rPr>
              <a:t>Motivational factors for volunteers</a:t>
            </a:r>
            <a:endParaRPr dirty="0"/>
          </a:p>
        </p:txBody>
      </p:sp>
      <p:pic>
        <p:nvPicPr>
          <p:cNvPr id="109" name="Google Shape;109;g8453502ca4_0_96"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pic>
        <p:nvPicPr>
          <p:cNvPr id="110" name="Google Shape;110;g8453502ca4_0_96"/>
          <p:cNvPicPr preferRelativeResize="0"/>
          <p:nvPr/>
        </p:nvPicPr>
        <p:blipFill>
          <a:blip r:embed="rId4">
            <a:alphaModFix/>
          </a:blip>
          <a:stretch>
            <a:fillRect/>
          </a:stretch>
        </p:blipFill>
        <p:spPr>
          <a:xfrm>
            <a:off x="6096000" y="1258813"/>
            <a:ext cx="6096000" cy="4340374"/>
          </a:xfrm>
          <a:prstGeom prst="rect">
            <a:avLst/>
          </a:prstGeom>
          <a:noFill/>
          <a:ln>
            <a:noFill/>
          </a:ln>
        </p:spPr>
      </p:pic>
      <p:sp>
        <p:nvSpPr>
          <p:cNvPr id="111" name="Google Shape;111;g8453502ca4_0_96"/>
          <p:cNvSpPr txBox="1"/>
          <p:nvPr/>
        </p:nvSpPr>
        <p:spPr>
          <a:xfrm>
            <a:off x="6095999" y="400818"/>
            <a:ext cx="6184605" cy="52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solidFill>
                  <a:schemeClr val="dk1"/>
                </a:solidFill>
              </a:rPr>
              <a:t>49% of volunteers  declared they did it </a:t>
            </a:r>
            <a:r>
              <a:rPr lang="en-US" sz="1600" b="1" i="1" dirty="0">
                <a:solidFill>
                  <a:schemeClr val="dk1"/>
                </a:solidFill>
              </a:rPr>
              <a:t>to help people/ to improve things</a:t>
            </a:r>
            <a:endParaRPr sz="1600" dirty="0">
              <a:solidFill>
                <a:schemeClr val="dk1"/>
              </a:solidFill>
            </a:endParaRPr>
          </a:p>
        </p:txBody>
      </p:sp>
      <p:sp>
        <p:nvSpPr>
          <p:cNvPr id="112" name="Google Shape;112;g8453502ca4_0_96"/>
          <p:cNvSpPr txBox="1"/>
          <p:nvPr/>
        </p:nvSpPr>
        <p:spPr>
          <a:xfrm>
            <a:off x="6096000" y="5958350"/>
            <a:ext cx="6096000" cy="627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300"/>
              </a:spcBef>
              <a:spcAft>
                <a:spcPts val="0"/>
              </a:spcAft>
              <a:buNone/>
            </a:pPr>
            <a:r>
              <a:rPr lang="en-US" sz="1600" dirty="0">
                <a:solidFill>
                  <a:schemeClr val="dk1"/>
                </a:solidFill>
              </a:rPr>
              <a:t>48% of volunteers heard from an opportunity </a:t>
            </a:r>
            <a:r>
              <a:rPr lang="en-US" sz="1600" b="1" i="1" dirty="0">
                <a:solidFill>
                  <a:schemeClr val="dk1"/>
                </a:solidFill>
              </a:rPr>
              <a:t>from their friends</a:t>
            </a:r>
            <a:endParaRPr sz="16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1">
                                            <p:txEl>
                                              <p:pRg st="0" end="0"/>
                                            </p:txEl>
                                          </p:spTgt>
                                        </p:tgtEl>
                                        <p:attrNameLst>
                                          <p:attrName>style.visibility</p:attrName>
                                        </p:attrNameLst>
                                      </p:cBhvr>
                                      <p:to>
                                        <p:strVal val="visible"/>
                                      </p:to>
                                    </p:set>
                                    <p:animEffect transition="in" filter="fade">
                                      <p:cBhvr>
                                        <p:cTn id="12" dur="1000"/>
                                        <p:tgtEl>
                                          <p:spTgt spid="111">
                                            <p:txEl>
                                              <p:pRg st="0" end="0"/>
                                            </p:txEl>
                                          </p:spTgt>
                                        </p:tgtEl>
                                      </p:cBhvr>
                                    </p:animEffect>
                                    <p:anim calcmode="lin" valueType="num">
                                      <p:cBhvr>
                                        <p:cTn id="13" dur="10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2">
                                            <p:txEl>
                                              <p:pRg st="0" end="0"/>
                                            </p:txEl>
                                          </p:spTgt>
                                        </p:tgtEl>
                                        <p:attrNameLst>
                                          <p:attrName>style.visibility</p:attrName>
                                        </p:attrNameLst>
                                      </p:cBhvr>
                                      <p:to>
                                        <p:strVal val="visible"/>
                                      </p:to>
                                    </p:set>
                                    <p:animEffect transition="in" filter="fade">
                                      <p:cBhvr>
                                        <p:cTn id="19" dur="1000"/>
                                        <p:tgtEl>
                                          <p:spTgt spid="112">
                                            <p:txEl>
                                              <p:pRg st="0" end="0"/>
                                            </p:txEl>
                                          </p:spTgt>
                                        </p:tgtEl>
                                      </p:cBhvr>
                                    </p:animEffect>
                                    <p:anim calcmode="lin" valueType="num">
                                      <p:cBhvr>
                                        <p:cTn id="20"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7530c243f8_0_3"/>
          <p:cNvSpPr>
            <a:spLocks noGrp="1"/>
          </p:cNvSpPr>
          <p:nvPr>
            <p:ph type="pic" idx="2"/>
          </p:nvPr>
        </p:nvSpPr>
        <p:spPr>
          <a:xfrm>
            <a:off x="6335025" y="244548"/>
            <a:ext cx="5666700" cy="6368903"/>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endParaRPr sz="1900" b="1" dirty="0"/>
          </a:p>
          <a:p>
            <a:pPr marL="0" lvl="0" indent="0" algn="just" rtl="0">
              <a:lnSpc>
                <a:spcPct val="115000"/>
              </a:lnSpc>
              <a:spcBef>
                <a:spcPts val="1200"/>
              </a:spcBef>
              <a:spcAft>
                <a:spcPts val="0"/>
              </a:spcAft>
              <a:buNone/>
            </a:pPr>
            <a:endParaRPr sz="2200" b="1" dirty="0"/>
          </a:p>
          <a:p>
            <a:pPr marL="0" lvl="0" indent="0" algn="just" rtl="0">
              <a:lnSpc>
                <a:spcPct val="115000"/>
              </a:lnSpc>
              <a:spcBef>
                <a:spcPts val="1200"/>
              </a:spcBef>
              <a:spcAft>
                <a:spcPts val="0"/>
              </a:spcAft>
              <a:buNone/>
            </a:pPr>
            <a:r>
              <a:rPr lang="en-US" sz="2200" b="1" dirty="0"/>
              <a:t>WHY (Mission):</a:t>
            </a:r>
            <a:r>
              <a:rPr lang="en-US" sz="2200" dirty="0"/>
              <a:t> 	  Create a Legacy!</a:t>
            </a:r>
            <a:endParaRPr sz="2200" dirty="0"/>
          </a:p>
          <a:p>
            <a:pPr marL="0" lvl="0" indent="0" algn="just" rtl="0">
              <a:lnSpc>
                <a:spcPct val="115000"/>
              </a:lnSpc>
              <a:spcBef>
                <a:spcPts val="1200"/>
              </a:spcBef>
              <a:spcAft>
                <a:spcPts val="0"/>
              </a:spcAft>
              <a:buNone/>
            </a:pPr>
            <a:endParaRPr sz="2200" dirty="0"/>
          </a:p>
          <a:p>
            <a:pPr marL="0" lvl="0" indent="0" algn="just" rtl="0">
              <a:lnSpc>
                <a:spcPct val="115000"/>
              </a:lnSpc>
              <a:spcBef>
                <a:spcPts val="1200"/>
              </a:spcBef>
              <a:spcAft>
                <a:spcPts val="0"/>
              </a:spcAft>
              <a:buClr>
                <a:schemeClr val="dk1"/>
              </a:buClr>
              <a:buSzPts val="1100"/>
              <a:buFont typeface="Arial"/>
              <a:buNone/>
            </a:pPr>
            <a:endParaRPr sz="2200" b="1" dirty="0"/>
          </a:p>
          <a:p>
            <a:pPr marL="0" lvl="0" indent="0" algn="just" rtl="0">
              <a:lnSpc>
                <a:spcPct val="115000"/>
              </a:lnSpc>
              <a:spcBef>
                <a:spcPts val="1200"/>
              </a:spcBef>
              <a:spcAft>
                <a:spcPts val="0"/>
              </a:spcAft>
              <a:buClr>
                <a:schemeClr val="dk1"/>
              </a:buClr>
              <a:buSzPts val="1100"/>
              <a:buFont typeface="Arial"/>
              <a:buNone/>
            </a:pPr>
            <a:endParaRPr sz="2200" b="1" dirty="0"/>
          </a:p>
          <a:p>
            <a:pPr marL="0" lvl="0" indent="0" algn="just" rtl="0">
              <a:lnSpc>
                <a:spcPct val="115000"/>
              </a:lnSpc>
              <a:spcBef>
                <a:spcPts val="1200"/>
              </a:spcBef>
              <a:spcAft>
                <a:spcPts val="0"/>
              </a:spcAft>
              <a:buClr>
                <a:schemeClr val="dk1"/>
              </a:buClr>
              <a:buSzPts val="1100"/>
              <a:buFont typeface="Arial"/>
              <a:buNone/>
            </a:pPr>
            <a:endParaRPr sz="2200" b="1" dirty="0"/>
          </a:p>
          <a:p>
            <a:pPr marL="0" lvl="0" indent="0" algn="just" rtl="0">
              <a:lnSpc>
                <a:spcPct val="115000"/>
              </a:lnSpc>
              <a:spcBef>
                <a:spcPts val="1200"/>
              </a:spcBef>
              <a:spcAft>
                <a:spcPts val="0"/>
              </a:spcAft>
              <a:buClr>
                <a:schemeClr val="dk1"/>
              </a:buClr>
              <a:buSzPts val="1100"/>
              <a:buFont typeface="Arial"/>
              <a:buNone/>
            </a:pPr>
            <a:endParaRPr sz="2200" b="1" dirty="0"/>
          </a:p>
          <a:p>
            <a:pPr marL="0" lvl="0" indent="0" algn="just" rtl="0">
              <a:lnSpc>
                <a:spcPct val="115000"/>
              </a:lnSpc>
              <a:spcBef>
                <a:spcPts val="1200"/>
              </a:spcBef>
              <a:spcAft>
                <a:spcPts val="1200"/>
              </a:spcAft>
              <a:buClr>
                <a:schemeClr val="dk1"/>
              </a:buClr>
              <a:buSzPts val="1100"/>
              <a:buFont typeface="Arial"/>
              <a:buNone/>
            </a:pPr>
            <a:r>
              <a:rPr lang="en-US" sz="2200" b="1" dirty="0"/>
              <a:t>HOW (Vision)</a:t>
            </a:r>
            <a:r>
              <a:rPr lang="en-US" sz="2200" dirty="0"/>
              <a:t>:       Through education!</a:t>
            </a:r>
            <a:endParaRPr sz="2200" dirty="0"/>
          </a:p>
        </p:txBody>
      </p:sp>
      <p:sp>
        <p:nvSpPr>
          <p:cNvPr id="118" name="Google Shape;118;g7530c243f8_0_3"/>
          <p:cNvSpPr/>
          <p:nvPr/>
        </p:nvSpPr>
        <p:spPr>
          <a:xfrm>
            <a:off x="0" y="0"/>
            <a:ext cx="62874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g7530c243f8_0_3"/>
          <p:cNvSpPr txBox="1">
            <a:spLocks noGrp="1"/>
          </p:cNvSpPr>
          <p:nvPr>
            <p:ph type="title"/>
          </p:nvPr>
        </p:nvSpPr>
        <p:spPr>
          <a:xfrm>
            <a:off x="913725" y="2188866"/>
            <a:ext cx="5421300" cy="2033700"/>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chemeClr val="lt1"/>
              </a:buClr>
              <a:buSzPts val="4400"/>
              <a:buFont typeface="Arial"/>
              <a:buNone/>
            </a:pPr>
            <a:r>
              <a:rPr lang="en-US" sz="4400" dirty="0">
                <a:solidFill>
                  <a:schemeClr val="lt1"/>
                </a:solidFill>
              </a:rPr>
              <a:t>The challenge &amp;  </a:t>
            </a:r>
            <a:endParaRPr sz="4400" dirty="0">
              <a:solidFill>
                <a:schemeClr val="lt1"/>
              </a:solidFill>
            </a:endParaRPr>
          </a:p>
          <a:p>
            <a:pPr marL="0" lvl="0" indent="0" algn="just" rtl="0">
              <a:lnSpc>
                <a:spcPct val="90000"/>
              </a:lnSpc>
              <a:spcBef>
                <a:spcPts val="0"/>
              </a:spcBef>
              <a:spcAft>
                <a:spcPts val="0"/>
              </a:spcAft>
              <a:buClr>
                <a:schemeClr val="lt1"/>
              </a:buClr>
              <a:buSzPts val="4400"/>
              <a:buFont typeface="Arial"/>
              <a:buNone/>
            </a:pPr>
            <a:r>
              <a:rPr lang="en-US" sz="4400" dirty="0">
                <a:solidFill>
                  <a:schemeClr val="lt1"/>
                </a:solidFill>
              </a:rPr>
              <a:t>The opportunity</a:t>
            </a:r>
            <a:endParaRPr dirty="0"/>
          </a:p>
        </p:txBody>
      </p:sp>
      <p:pic>
        <p:nvPicPr>
          <p:cNvPr id="120" name="Google Shape;120;g7530c243f8_0_3"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8"/>
          <p:cNvSpPr>
            <a:spLocks noGrp="1"/>
          </p:cNvSpPr>
          <p:nvPr>
            <p:ph type="pic" idx="2"/>
          </p:nvPr>
        </p:nvSpPr>
        <p:spPr>
          <a:xfrm>
            <a:off x="7043056" y="1"/>
            <a:ext cx="5148944" cy="6858000"/>
          </a:xfrm>
          <a:prstGeom prst="rect">
            <a:avLst/>
          </a:prstGeom>
          <a:noFill/>
          <a:ln>
            <a:noFill/>
          </a:ln>
          <a:effectLst>
            <a:outerShdw blurRad="50800" dist="50800" dir="5400000" algn="ctr" rotWithShape="0">
              <a:schemeClr val="lt1"/>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a:t>Mission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Vision</a:t>
            </a:r>
            <a:endParaRPr/>
          </a:p>
        </p:txBody>
      </p:sp>
      <p:sp>
        <p:nvSpPr>
          <p:cNvPr id="126" name="Google Shape;126;p8"/>
          <p:cNvSpPr/>
          <p:nvPr/>
        </p:nvSpPr>
        <p:spPr>
          <a:xfrm>
            <a:off x="0" y="0"/>
            <a:ext cx="12192000" cy="6858000"/>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8"/>
          <p:cNvSpPr txBox="1">
            <a:spLocks noGrp="1"/>
          </p:cNvSpPr>
          <p:nvPr>
            <p:ph type="title"/>
          </p:nvPr>
        </p:nvSpPr>
        <p:spPr>
          <a:xfrm>
            <a:off x="472585" y="384729"/>
            <a:ext cx="10515600" cy="1325700"/>
          </a:xfrm>
          <a:prstGeom prst="rect">
            <a:avLst/>
          </a:prstGeom>
          <a:noFill/>
          <a:ln>
            <a:noFill/>
          </a:ln>
        </p:spPr>
        <p:txBody>
          <a:bodyPr spcFirstLastPara="1" wrap="square" lIns="91425" tIns="45700" rIns="91425" bIns="45700" anchor="ctr" anchorCtr="0">
            <a:noAutofit/>
          </a:bodyPr>
          <a:lstStyle/>
          <a:p>
            <a:pPr marL="457200" lvl="0" indent="457200" algn="ctr" rtl="0">
              <a:lnSpc>
                <a:spcPct val="90000"/>
              </a:lnSpc>
              <a:spcBef>
                <a:spcPts val="0"/>
              </a:spcBef>
              <a:spcAft>
                <a:spcPts val="0"/>
              </a:spcAft>
              <a:buClr>
                <a:schemeClr val="lt1"/>
              </a:buClr>
              <a:buSzPts val="4400"/>
              <a:buFont typeface="Arial"/>
              <a:buNone/>
            </a:pPr>
            <a:r>
              <a:rPr lang="en-US" sz="4400" dirty="0">
                <a:solidFill>
                  <a:schemeClr val="lt1"/>
                </a:solidFill>
              </a:rPr>
              <a:t>Our solution</a:t>
            </a:r>
            <a:r>
              <a:rPr lang="en-US" dirty="0">
                <a:solidFill>
                  <a:schemeClr val="lt1"/>
                </a:solidFill>
              </a:rPr>
              <a:t> - </a:t>
            </a:r>
            <a:r>
              <a:rPr lang="en-US" b="1" dirty="0" err="1">
                <a:solidFill>
                  <a:schemeClr val="lt1"/>
                </a:solidFill>
                <a:effectLst>
                  <a:outerShdw blurRad="38100" dist="38100" dir="2700000" algn="tl">
                    <a:srgbClr val="000000">
                      <a:alpha val="43137"/>
                    </a:srgbClr>
                  </a:outerShdw>
                </a:effectLst>
              </a:rPr>
              <a:t>V</a:t>
            </a:r>
            <a:r>
              <a:rPr lang="en-US" sz="4400" b="1" dirty="0" err="1">
                <a:solidFill>
                  <a:schemeClr val="lt1"/>
                </a:solidFill>
                <a:effectLst>
                  <a:outerShdw blurRad="38100" dist="38100" dir="2700000" algn="tl">
                    <a:srgbClr val="000000">
                      <a:alpha val="43137"/>
                    </a:srgbClr>
                  </a:outerShdw>
                </a:effectLst>
              </a:rPr>
              <a:t>oluntaRO</a:t>
            </a:r>
            <a:r>
              <a:rPr lang="en-US" sz="4400" b="1" dirty="0">
                <a:solidFill>
                  <a:schemeClr val="lt1"/>
                </a:solidFill>
                <a:effectLst>
                  <a:outerShdw blurRad="38100" dist="38100" dir="2700000" algn="tl">
                    <a:srgbClr val="000000">
                      <a:alpha val="43137"/>
                    </a:srgbClr>
                  </a:outerShdw>
                </a:effectLst>
              </a:rPr>
              <a:t> </a:t>
            </a:r>
            <a:endParaRPr sz="4400" b="1" dirty="0">
              <a:solidFill>
                <a:schemeClr val="lt1"/>
              </a:solidFill>
              <a:effectLst>
                <a:outerShdw blurRad="38100" dist="38100" dir="2700000" algn="tl">
                  <a:srgbClr val="000000">
                    <a:alpha val="43137"/>
                  </a:srgbClr>
                </a:outerShdw>
              </a:effectLst>
            </a:endParaRPr>
          </a:p>
        </p:txBody>
      </p:sp>
      <p:pic>
        <p:nvPicPr>
          <p:cNvPr id="128" name="Google Shape;128;p8" descr="O imagine care conține desen&#10;&#10;Descriere generată automat"/>
          <p:cNvPicPr preferRelativeResize="0"/>
          <p:nvPr/>
        </p:nvPicPr>
        <p:blipFill rotWithShape="1">
          <a:blip r:embed="rId3">
            <a:alphaModFix/>
          </a:blip>
          <a:srcRect/>
          <a:stretch/>
        </p:blipFill>
        <p:spPr>
          <a:xfrm>
            <a:off x="909459" y="5958349"/>
            <a:ext cx="1465136" cy="526533"/>
          </a:xfrm>
          <a:prstGeom prst="rect">
            <a:avLst/>
          </a:prstGeom>
          <a:noFill/>
          <a:ln>
            <a:noFill/>
          </a:ln>
        </p:spPr>
      </p:pic>
      <p:sp>
        <p:nvSpPr>
          <p:cNvPr id="129" name="Google Shape;129;p8"/>
          <p:cNvSpPr txBox="1">
            <a:spLocks noGrp="1"/>
          </p:cNvSpPr>
          <p:nvPr>
            <p:ph type="body" idx="1"/>
          </p:nvPr>
        </p:nvSpPr>
        <p:spPr>
          <a:xfrm>
            <a:off x="838200" y="1655853"/>
            <a:ext cx="10515600" cy="23463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US" dirty="0">
                <a:solidFill>
                  <a:schemeClr val="lt1"/>
                </a:solidFill>
              </a:rPr>
              <a:t>The first platform that will help attract, develop and connect the biggest community of sports volunteers in the country!</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Clr>
                <a:schemeClr val="lt1"/>
              </a:buClr>
              <a:buSzPts val="4400"/>
              <a:buFont typeface="Arial"/>
              <a:buNone/>
            </a:pPr>
            <a:r>
              <a:rPr lang="en-US" dirty="0">
                <a:solidFill>
                  <a:schemeClr val="lt1"/>
                </a:solidFill>
              </a:rPr>
              <a:t>		</a:t>
            </a:r>
            <a:endParaRPr dirty="0">
              <a:solidFill>
                <a:schemeClr val="lt1"/>
              </a:solidFill>
            </a:endParaRPr>
          </a:p>
          <a:p>
            <a:pPr marL="0" lvl="0" indent="0" algn="l" rtl="0">
              <a:spcBef>
                <a:spcPts val="1000"/>
              </a:spcBef>
              <a:spcAft>
                <a:spcPts val="0"/>
              </a:spcAft>
              <a:buNone/>
            </a:pPr>
            <a:endParaRPr dirty="0"/>
          </a:p>
        </p:txBody>
      </p:sp>
      <p:pic>
        <p:nvPicPr>
          <p:cNvPr id="130" name="Google Shape;130;p8"/>
          <p:cNvPicPr preferRelativeResize="0"/>
          <p:nvPr/>
        </p:nvPicPr>
        <p:blipFill>
          <a:blip r:embed="rId4">
            <a:alphaModFix/>
          </a:blip>
          <a:stretch>
            <a:fillRect/>
          </a:stretch>
        </p:blipFill>
        <p:spPr>
          <a:xfrm>
            <a:off x="3827850" y="3715350"/>
            <a:ext cx="4124048" cy="3348198"/>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anim calcmode="lin" valueType="num">
                                      <p:cBhvr>
                                        <p:cTn id="11" dur="1000" fill="hold"/>
                                        <p:tgtEl>
                                          <p:spTgt spid="130"/>
                                        </p:tgtEl>
                                        <p:attrNameLst>
                                          <p:attrName>ppt_w</p:attrName>
                                        </p:attrNameLst>
                                      </p:cBhvr>
                                      <p:tavLst>
                                        <p:tav tm="0">
                                          <p:val>
                                            <p:fltVal val="0"/>
                                          </p:val>
                                        </p:tav>
                                        <p:tav tm="100000">
                                          <p:val>
                                            <p:strVal val="#ppt_w"/>
                                          </p:val>
                                        </p:tav>
                                      </p:tavLst>
                                    </p:anim>
                                    <p:anim calcmode="lin" valueType="num">
                                      <p:cBhvr>
                                        <p:cTn id="12" dur="1000" fill="hold"/>
                                        <p:tgtEl>
                                          <p:spTgt spid="130"/>
                                        </p:tgtEl>
                                        <p:attrNameLst>
                                          <p:attrName>ppt_h</p:attrName>
                                        </p:attrNameLst>
                                      </p:cBhvr>
                                      <p:tavLst>
                                        <p:tav tm="0">
                                          <p:val>
                                            <p:fltVal val="0"/>
                                          </p:val>
                                        </p:tav>
                                        <p:tav tm="100000">
                                          <p:val>
                                            <p:strVal val="#ppt_h"/>
                                          </p:val>
                                        </p:tav>
                                      </p:tavLst>
                                    </p:anim>
                                    <p:anim calcmode="lin" valueType="num">
                                      <p:cBhvr>
                                        <p:cTn id="13" dur="1000" fill="hold"/>
                                        <p:tgtEl>
                                          <p:spTgt spid="130"/>
                                        </p:tgtEl>
                                        <p:attrNameLst>
                                          <p:attrName>style.rotation</p:attrName>
                                        </p:attrNameLst>
                                      </p:cBhvr>
                                      <p:tavLst>
                                        <p:tav tm="0">
                                          <p:val>
                                            <p:fltVal val="90"/>
                                          </p:val>
                                        </p:tav>
                                        <p:tav tm="100000">
                                          <p:val>
                                            <p:fltVal val="0"/>
                                          </p:val>
                                        </p:tav>
                                      </p:tavLst>
                                    </p:anim>
                                    <p:animEffect transition="in" filter="fade">
                                      <p:cBhvr>
                                        <p:cTn id="14"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
        <p:cNvGrpSpPr/>
        <p:nvPr/>
      </p:nvGrpSpPr>
      <p:grpSpPr>
        <a:xfrm>
          <a:off x="0" y="0"/>
          <a:ext cx="0" cy="0"/>
          <a:chOff x="0" y="0"/>
          <a:chExt cx="0" cy="0"/>
        </a:xfrm>
      </p:grpSpPr>
      <p:sp>
        <p:nvSpPr>
          <p:cNvPr id="135" name="Google Shape;135;g7530c246ec_0_47"/>
          <p:cNvSpPr txBox="1">
            <a:spLocks noGrp="1"/>
          </p:cNvSpPr>
          <p:nvPr>
            <p:ph type="title"/>
          </p:nvPr>
        </p:nvSpPr>
        <p:spPr>
          <a:xfrm>
            <a:off x="838200" y="365125"/>
            <a:ext cx="10515600" cy="111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dirty="0">
                <a:solidFill>
                  <a:srgbClr val="FFFFFF"/>
                </a:solidFill>
                <a:latin typeface="Arial" panose="020B0604020202020204" pitchFamily="34" charset="0"/>
                <a:ea typeface="Palatino Linotype"/>
                <a:cs typeface="Arial" panose="020B0604020202020204" pitchFamily="34" charset="0"/>
                <a:sym typeface="Palatino Linotype"/>
              </a:rPr>
              <a:t>Objectives</a:t>
            </a:r>
            <a:endParaRPr dirty="0">
              <a:solidFill>
                <a:srgbClr val="FFFFFF"/>
              </a:solidFill>
              <a:latin typeface="Arial" panose="020B0604020202020204" pitchFamily="34" charset="0"/>
              <a:ea typeface="Palatino Linotype"/>
              <a:cs typeface="Arial" panose="020B0604020202020204" pitchFamily="34" charset="0"/>
              <a:sym typeface="Palatino Linotype"/>
            </a:endParaRPr>
          </a:p>
        </p:txBody>
      </p:sp>
      <p:pic>
        <p:nvPicPr>
          <p:cNvPr id="137" name="Google Shape;137;g7530c246ec_0_47"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
        <p:nvSpPr>
          <p:cNvPr id="5" name="Google Shape;4794;p65">
            <a:extLst>
              <a:ext uri="{FF2B5EF4-FFF2-40B4-BE49-F238E27FC236}">
                <a16:creationId xmlns:a16="http://schemas.microsoft.com/office/drawing/2014/main" id="{842514AA-FAA1-48E9-8125-CE5BFF8155E9}"/>
              </a:ext>
            </a:extLst>
          </p:cNvPr>
          <p:cNvSpPr/>
          <p:nvPr/>
        </p:nvSpPr>
        <p:spPr>
          <a:xfrm>
            <a:off x="984783" y="1972013"/>
            <a:ext cx="472377" cy="4667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121868" tIns="121868" rIns="121868" bIns="121868" anchor="ctr" anchorCtr="0">
            <a:noAutofit/>
          </a:bodyPr>
          <a:lstStyle/>
          <a:p>
            <a:endParaRPr sz="2399"/>
          </a:p>
        </p:txBody>
      </p:sp>
      <p:sp>
        <p:nvSpPr>
          <p:cNvPr id="2" name="TextBox 1">
            <a:extLst>
              <a:ext uri="{FF2B5EF4-FFF2-40B4-BE49-F238E27FC236}">
                <a16:creationId xmlns:a16="http://schemas.microsoft.com/office/drawing/2014/main" id="{34FC2E4B-7BFC-4D1C-A759-9399F03B3426}"/>
              </a:ext>
            </a:extLst>
          </p:cNvPr>
          <p:cNvSpPr txBox="1"/>
          <p:nvPr/>
        </p:nvSpPr>
        <p:spPr>
          <a:xfrm>
            <a:off x="1643328" y="1972013"/>
            <a:ext cx="10201832" cy="738664"/>
          </a:xfrm>
          <a:prstGeom prst="rect">
            <a:avLst/>
          </a:prstGeom>
          <a:noFill/>
        </p:spPr>
        <p:txBody>
          <a:bodyPr wrap="none" rtlCol="0">
            <a:spAutoFit/>
          </a:bodyPr>
          <a:lstStyle/>
          <a:p>
            <a:r>
              <a:rPr lang="en-GB" sz="2800" dirty="0">
                <a:solidFill>
                  <a:srgbClr val="FFFFFF"/>
                </a:solidFill>
              </a:rPr>
              <a:t>To create the biggest Romanian community of sport volunteers</a:t>
            </a:r>
          </a:p>
          <a:p>
            <a:endParaRPr lang="en-GB" dirty="0"/>
          </a:p>
        </p:txBody>
      </p:sp>
      <p:sp>
        <p:nvSpPr>
          <p:cNvPr id="7" name="Google Shape;4794;p65">
            <a:extLst>
              <a:ext uri="{FF2B5EF4-FFF2-40B4-BE49-F238E27FC236}">
                <a16:creationId xmlns:a16="http://schemas.microsoft.com/office/drawing/2014/main" id="{E2D676A2-A1FF-44FD-B0AF-45BDAC2D792D}"/>
              </a:ext>
            </a:extLst>
          </p:cNvPr>
          <p:cNvSpPr/>
          <p:nvPr/>
        </p:nvSpPr>
        <p:spPr>
          <a:xfrm>
            <a:off x="974650" y="3404859"/>
            <a:ext cx="472377" cy="4667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121868" tIns="121868" rIns="121868" bIns="121868" anchor="ctr" anchorCtr="0">
            <a:noAutofit/>
          </a:bodyPr>
          <a:lstStyle/>
          <a:p>
            <a:endParaRPr sz="2399"/>
          </a:p>
        </p:txBody>
      </p:sp>
      <p:sp>
        <p:nvSpPr>
          <p:cNvPr id="8" name="Google Shape;4794;p65">
            <a:extLst>
              <a:ext uri="{FF2B5EF4-FFF2-40B4-BE49-F238E27FC236}">
                <a16:creationId xmlns:a16="http://schemas.microsoft.com/office/drawing/2014/main" id="{EEA29F52-D406-490A-95BD-26AF8ACB0AA6}"/>
              </a:ext>
            </a:extLst>
          </p:cNvPr>
          <p:cNvSpPr/>
          <p:nvPr/>
        </p:nvSpPr>
        <p:spPr>
          <a:xfrm>
            <a:off x="984783" y="4868693"/>
            <a:ext cx="472377" cy="4667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1"/>
          </a:solidFill>
          <a:ln>
            <a:noFill/>
          </a:ln>
        </p:spPr>
        <p:txBody>
          <a:bodyPr spcFirstLastPara="1" wrap="square" lIns="121868" tIns="121868" rIns="121868" bIns="121868" anchor="ctr" anchorCtr="0">
            <a:noAutofit/>
          </a:bodyPr>
          <a:lstStyle/>
          <a:p>
            <a:endParaRPr sz="2399"/>
          </a:p>
        </p:txBody>
      </p:sp>
      <p:sp>
        <p:nvSpPr>
          <p:cNvPr id="3" name="TextBox 2">
            <a:extLst>
              <a:ext uri="{FF2B5EF4-FFF2-40B4-BE49-F238E27FC236}">
                <a16:creationId xmlns:a16="http://schemas.microsoft.com/office/drawing/2014/main" id="{E891AD1A-E04F-4F3B-9D39-B9B22575C944}"/>
              </a:ext>
            </a:extLst>
          </p:cNvPr>
          <p:cNvSpPr txBox="1"/>
          <p:nvPr/>
        </p:nvSpPr>
        <p:spPr>
          <a:xfrm>
            <a:off x="1643328" y="3396667"/>
            <a:ext cx="6944530" cy="738664"/>
          </a:xfrm>
          <a:prstGeom prst="rect">
            <a:avLst/>
          </a:prstGeom>
          <a:noFill/>
        </p:spPr>
        <p:txBody>
          <a:bodyPr wrap="none" rtlCol="0">
            <a:spAutoFit/>
          </a:bodyPr>
          <a:lstStyle/>
          <a:p>
            <a:r>
              <a:rPr lang="en-GB" sz="2800" dirty="0">
                <a:solidFill>
                  <a:srgbClr val="FFFFFF"/>
                </a:solidFill>
              </a:rPr>
              <a:t>Encouraging people to attend sport events</a:t>
            </a:r>
          </a:p>
          <a:p>
            <a:endParaRPr lang="en-GB" dirty="0"/>
          </a:p>
        </p:txBody>
      </p:sp>
      <p:sp>
        <p:nvSpPr>
          <p:cNvPr id="10" name="TextBox 9">
            <a:extLst>
              <a:ext uri="{FF2B5EF4-FFF2-40B4-BE49-F238E27FC236}">
                <a16:creationId xmlns:a16="http://schemas.microsoft.com/office/drawing/2014/main" id="{AE7410D1-3500-4CF1-9277-015897A31754}"/>
              </a:ext>
            </a:extLst>
          </p:cNvPr>
          <p:cNvSpPr txBox="1"/>
          <p:nvPr/>
        </p:nvSpPr>
        <p:spPr>
          <a:xfrm>
            <a:off x="1643328" y="4821321"/>
            <a:ext cx="5674951" cy="738664"/>
          </a:xfrm>
          <a:prstGeom prst="rect">
            <a:avLst/>
          </a:prstGeom>
          <a:noFill/>
        </p:spPr>
        <p:txBody>
          <a:bodyPr wrap="none" rtlCol="0">
            <a:spAutoFit/>
          </a:bodyPr>
          <a:lstStyle/>
          <a:p>
            <a:pPr marL="228600" lvl="0" indent="0">
              <a:buNone/>
            </a:pPr>
            <a:r>
              <a:rPr lang="en-GB" sz="2800" dirty="0">
                <a:solidFill>
                  <a:srgbClr val="FFFFFF"/>
                </a:solidFill>
              </a:rPr>
              <a:t>Support community development</a:t>
            </a:r>
          </a:p>
          <a:p>
            <a:endParaRPr lang="en-GB"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 grpId="0" animBg="1"/>
      <p:bldP spid="8" grpId="0" animBg="1"/>
      <p:bldP spid="3"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1"/>
        <p:cNvGrpSpPr/>
        <p:nvPr/>
      </p:nvGrpSpPr>
      <p:grpSpPr>
        <a:xfrm>
          <a:off x="0" y="0"/>
          <a:ext cx="0" cy="0"/>
          <a:chOff x="0" y="0"/>
          <a:chExt cx="0" cy="0"/>
        </a:xfrm>
      </p:grpSpPr>
      <p:sp>
        <p:nvSpPr>
          <p:cNvPr id="142" name="Google Shape;142;g7530c246ec_0_53"/>
          <p:cNvSpPr txBox="1">
            <a:spLocks noGrp="1"/>
          </p:cNvSpPr>
          <p:nvPr>
            <p:ph type="title"/>
          </p:nvPr>
        </p:nvSpPr>
        <p:spPr>
          <a:xfrm>
            <a:off x="838200" y="365125"/>
            <a:ext cx="10515600" cy="1115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dirty="0">
                <a:solidFill>
                  <a:srgbClr val="FFFFFF"/>
                </a:solidFill>
                <a:latin typeface="Arial" panose="020B0604020202020204" pitchFamily="34" charset="0"/>
                <a:ea typeface="Palatino Linotype"/>
                <a:cs typeface="Arial" panose="020B0604020202020204" pitchFamily="34" charset="0"/>
                <a:sym typeface="Palatino Linotype"/>
              </a:rPr>
              <a:t>Unique Selling Proposition - </a:t>
            </a:r>
            <a:r>
              <a:rPr lang="en-US" dirty="0" err="1">
                <a:solidFill>
                  <a:srgbClr val="FFFFFF"/>
                </a:solidFill>
                <a:latin typeface="Arial" panose="020B0604020202020204" pitchFamily="34" charset="0"/>
                <a:ea typeface="Palatino Linotype"/>
                <a:cs typeface="Arial" panose="020B0604020202020204" pitchFamily="34" charset="0"/>
                <a:sym typeface="Palatino Linotype"/>
              </a:rPr>
              <a:t>VoluntaRO</a:t>
            </a:r>
            <a:endParaRPr dirty="0">
              <a:solidFill>
                <a:srgbClr val="FFFFFF"/>
              </a:solidFill>
              <a:latin typeface="Arial" panose="020B0604020202020204" pitchFamily="34" charset="0"/>
              <a:ea typeface="Palatino Linotype"/>
              <a:cs typeface="Arial" panose="020B0604020202020204" pitchFamily="34" charset="0"/>
              <a:sym typeface="Palatino Linotype"/>
            </a:endParaRPr>
          </a:p>
        </p:txBody>
      </p:sp>
      <p:sp>
        <p:nvSpPr>
          <p:cNvPr id="143" name="Google Shape;143;g7530c246ec_0_53"/>
          <p:cNvSpPr txBox="1">
            <a:spLocks noGrp="1"/>
          </p:cNvSpPr>
          <p:nvPr>
            <p:ph type="body" idx="1"/>
          </p:nvPr>
        </p:nvSpPr>
        <p:spPr>
          <a:xfrm>
            <a:off x="838200" y="1607149"/>
            <a:ext cx="10515600" cy="4351200"/>
          </a:xfrm>
          <a:prstGeom prst="rect">
            <a:avLst/>
          </a:prstGeom>
          <a:noFill/>
          <a:ln>
            <a:noFill/>
          </a:ln>
        </p:spPr>
        <p:txBody>
          <a:bodyPr spcFirstLastPara="1" wrap="square" lIns="91425" tIns="45700" rIns="91425" bIns="45700" anchor="t" anchorCtr="0">
            <a:noAutofit/>
          </a:bodyPr>
          <a:lstStyle/>
          <a:p>
            <a:pPr marL="228600" lvl="0" indent="0" algn="ctr" rtl="0">
              <a:lnSpc>
                <a:spcPct val="90000"/>
              </a:lnSpc>
              <a:spcBef>
                <a:spcPts val="1000"/>
              </a:spcBef>
              <a:spcAft>
                <a:spcPts val="0"/>
              </a:spcAft>
              <a:buNone/>
            </a:pPr>
            <a:endParaRPr dirty="0">
              <a:solidFill>
                <a:srgbClr val="FFFFFF"/>
              </a:solidFill>
            </a:endParaRPr>
          </a:p>
          <a:p>
            <a:pPr lvl="0" algn="just" rtl="0">
              <a:lnSpc>
                <a:spcPct val="150000"/>
              </a:lnSpc>
              <a:spcBef>
                <a:spcPts val="1000"/>
              </a:spcBef>
              <a:spcAft>
                <a:spcPts val="0"/>
              </a:spcAft>
              <a:buClr>
                <a:srgbClr val="FFFFFF"/>
              </a:buClr>
              <a:buSzPts val="1800"/>
              <a:buFont typeface="Wingdings" panose="05000000000000000000" pitchFamily="2" charset="2"/>
              <a:buChar char="ü"/>
            </a:pPr>
            <a:r>
              <a:rPr lang="en-US" dirty="0">
                <a:solidFill>
                  <a:srgbClr val="FFFFFF"/>
                </a:solidFill>
              </a:rPr>
              <a:t>develops the sense of community engagement</a:t>
            </a:r>
            <a:endParaRPr dirty="0">
              <a:solidFill>
                <a:srgbClr val="FFFFFF"/>
              </a:solidFill>
            </a:endParaRPr>
          </a:p>
          <a:p>
            <a:pPr lvl="0" algn="just" rtl="0">
              <a:lnSpc>
                <a:spcPct val="150000"/>
              </a:lnSpc>
              <a:spcBef>
                <a:spcPts val="0"/>
              </a:spcBef>
              <a:spcAft>
                <a:spcPts val="0"/>
              </a:spcAft>
              <a:buClr>
                <a:srgbClr val="FFFFFF"/>
              </a:buClr>
              <a:buSzPts val="1800"/>
              <a:buFont typeface="Wingdings" panose="05000000000000000000" pitchFamily="2" charset="2"/>
              <a:buChar char="ü"/>
            </a:pPr>
            <a:r>
              <a:rPr lang="en-US" dirty="0">
                <a:solidFill>
                  <a:srgbClr val="FFFFFF"/>
                </a:solidFill>
              </a:rPr>
              <a:t>creates future leaders</a:t>
            </a:r>
            <a:endParaRPr dirty="0">
              <a:solidFill>
                <a:srgbClr val="FFFFFF"/>
              </a:solidFill>
            </a:endParaRPr>
          </a:p>
          <a:p>
            <a:pPr lvl="0" algn="just" rtl="0">
              <a:lnSpc>
                <a:spcPct val="150000"/>
              </a:lnSpc>
              <a:spcBef>
                <a:spcPts val="0"/>
              </a:spcBef>
              <a:spcAft>
                <a:spcPts val="0"/>
              </a:spcAft>
              <a:buClr>
                <a:srgbClr val="FFFFFF"/>
              </a:buClr>
              <a:buSzPts val="1800"/>
              <a:buFont typeface="Wingdings" panose="05000000000000000000" pitchFamily="2" charset="2"/>
              <a:buChar char="ü"/>
            </a:pPr>
            <a:r>
              <a:rPr lang="en-US" dirty="0">
                <a:solidFill>
                  <a:srgbClr val="FFFFFF"/>
                </a:solidFill>
              </a:rPr>
              <a:t>rewards the most active volunteers with exclusive access to one-of-a-kind events.</a:t>
            </a:r>
            <a:endParaRPr dirty="0">
              <a:solidFill>
                <a:srgbClr val="FFFFFF"/>
              </a:solidFill>
            </a:endParaRPr>
          </a:p>
          <a:p>
            <a:pPr lvl="0" algn="just" rtl="0">
              <a:lnSpc>
                <a:spcPct val="150000"/>
              </a:lnSpc>
              <a:spcBef>
                <a:spcPts val="0"/>
              </a:spcBef>
              <a:spcAft>
                <a:spcPts val="0"/>
              </a:spcAft>
              <a:buClr>
                <a:srgbClr val="FFFFFF"/>
              </a:buClr>
              <a:buSzPts val="1800"/>
              <a:buFont typeface="Wingdings" panose="05000000000000000000" pitchFamily="2" charset="2"/>
              <a:buChar char="ü"/>
            </a:pPr>
            <a:r>
              <a:rPr lang="en-US" dirty="0">
                <a:solidFill>
                  <a:srgbClr val="FFFFFF"/>
                </a:solidFill>
              </a:rPr>
              <a:t>provides an opportunistic eco-system for networking </a:t>
            </a:r>
            <a:endParaRPr dirty="0">
              <a:solidFill>
                <a:srgbClr val="FFFFFF"/>
              </a:solidFill>
            </a:endParaRPr>
          </a:p>
          <a:p>
            <a:pPr marL="228600" lvl="0" indent="0" algn="ctr" rtl="0">
              <a:lnSpc>
                <a:spcPct val="90000"/>
              </a:lnSpc>
              <a:spcBef>
                <a:spcPts val="1000"/>
              </a:spcBef>
              <a:spcAft>
                <a:spcPts val="0"/>
              </a:spcAft>
              <a:buNone/>
            </a:pPr>
            <a:endParaRPr dirty="0">
              <a:solidFill>
                <a:srgbClr val="FFFFFF"/>
              </a:solidFill>
            </a:endParaRPr>
          </a:p>
          <a:p>
            <a:pPr marL="228600" lvl="0" indent="0" algn="ctr" rtl="0">
              <a:lnSpc>
                <a:spcPct val="90000"/>
              </a:lnSpc>
              <a:spcBef>
                <a:spcPts val="1000"/>
              </a:spcBef>
              <a:spcAft>
                <a:spcPts val="0"/>
              </a:spcAft>
              <a:buNone/>
            </a:pPr>
            <a:endParaRPr dirty="0">
              <a:solidFill>
                <a:srgbClr val="FFFFFF"/>
              </a:solidFill>
            </a:endParaRPr>
          </a:p>
          <a:p>
            <a:pPr marL="228600" lvl="0" indent="0" algn="l" rtl="0">
              <a:lnSpc>
                <a:spcPct val="90000"/>
              </a:lnSpc>
              <a:spcBef>
                <a:spcPts val="1000"/>
              </a:spcBef>
              <a:spcAft>
                <a:spcPts val="0"/>
              </a:spcAft>
              <a:buNone/>
            </a:pPr>
            <a:endParaRPr dirty="0">
              <a:solidFill>
                <a:srgbClr val="FFFFFF"/>
              </a:solidFill>
            </a:endParaRPr>
          </a:p>
          <a:p>
            <a:pPr marL="228600" lvl="0" indent="0" algn="l" rtl="0">
              <a:lnSpc>
                <a:spcPct val="90000"/>
              </a:lnSpc>
              <a:spcBef>
                <a:spcPts val="1000"/>
              </a:spcBef>
              <a:spcAft>
                <a:spcPts val="0"/>
              </a:spcAft>
              <a:buNone/>
            </a:pPr>
            <a:endParaRPr dirty="0">
              <a:solidFill>
                <a:srgbClr val="FFFFFF"/>
              </a:solidFill>
            </a:endParaRPr>
          </a:p>
          <a:p>
            <a:pPr marL="228600" lvl="0" indent="0" algn="l" rtl="0">
              <a:lnSpc>
                <a:spcPct val="90000"/>
              </a:lnSpc>
              <a:spcBef>
                <a:spcPts val="1000"/>
              </a:spcBef>
              <a:spcAft>
                <a:spcPts val="0"/>
              </a:spcAft>
              <a:buNone/>
            </a:pPr>
            <a:endParaRPr dirty="0">
              <a:solidFill>
                <a:srgbClr val="FFFFFF"/>
              </a:solidFill>
            </a:endParaRPr>
          </a:p>
          <a:p>
            <a:pPr marL="228600" lvl="0" indent="0" algn="l" rtl="0">
              <a:lnSpc>
                <a:spcPct val="90000"/>
              </a:lnSpc>
              <a:spcBef>
                <a:spcPts val="1000"/>
              </a:spcBef>
              <a:spcAft>
                <a:spcPts val="0"/>
              </a:spcAft>
              <a:buNone/>
            </a:pPr>
            <a:endParaRPr dirty="0">
              <a:solidFill>
                <a:srgbClr val="FFFFFF"/>
              </a:solidFill>
            </a:endParaRPr>
          </a:p>
        </p:txBody>
      </p:sp>
      <p:pic>
        <p:nvPicPr>
          <p:cNvPr id="144" name="Google Shape;144;g7530c246ec_0_53" descr="O imagine care conține desen&#10;&#10;Descriere generată automat"/>
          <p:cNvPicPr preferRelativeResize="0"/>
          <p:nvPr/>
        </p:nvPicPr>
        <p:blipFill rotWithShape="1">
          <a:blip r:embed="rId3">
            <a:alphaModFix/>
          </a:blip>
          <a:srcRect/>
          <a:stretch/>
        </p:blipFill>
        <p:spPr>
          <a:xfrm>
            <a:off x="10380023" y="5958349"/>
            <a:ext cx="1465137" cy="526533"/>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xEl>
                                              <p:pRg st="1" end="1"/>
                                            </p:txEl>
                                          </p:spTgt>
                                        </p:tgtEl>
                                        <p:attrNameLst>
                                          <p:attrName>style.visibility</p:attrName>
                                        </p:attrNameLst>
                                      </p:cBhvr>
                                      <p:to>
                                        <p:strVal val="visible"/>
                                      </p:to>
                                    </p:set>
                                    <p:animEffect transition="in" filter="fade">
                                      <p:cBhvr>
                                        <p:cTn id="7" dur="500"/>
                                        <p:tgtEl>
                                          <p:spTgt spid="1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xEl>
                                              <p:pRg st="2" end="2"/>
                                            </p:txEl>
                                          </p:spTgt>
                                        </p:tgtEl>
                                        <p:attrNameLst>
                                          <p:attrName>style.visibility</p:attrName>
                                        </p:attrNameLst>
                                      </p:cBhvr>
                                      <p:to>
                                        <p:strVal val="visible"/>
                                      </p:to>
                                    </p:set>
                                    <p:animEffect transition="in" filter="fade">
                                      <p:cBhvr>
                                        <p:cTn id="12" dur="500"/>
                                        <p:tgtEl>
                                          <p:spTgt spid="1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xEl>
                                              <p:pRg st="3" end="3"/>
                                            </p:txEl>
                                          </p:spTgt>
                                        </p:tgtEl>
                                        <p:attrNameLst>
                                          <p:attrName>style.visibility</p:attrName>
                                        </p:attrNameLst>
                                      </p:cBhvr>
                                      <p:to>
                                        <p:strVal val="visible"/>
                                      </p:to>
                                    </p:set>
                                    <p:animEffect transition="in" filter="fade">
                                      <p:cBhvr>
                                        <p:cTn id="17" dur="500"/>
                                        <p:tgtEl>
                                          <p:spTgt spid="14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xEl>
                                              <p:pRg st="4" end="4"/>
                                            </p:txEl>
                                          </p:spTgt>
                                        </p:tgtEl>
                                        <p:attrNameLst>
                                          <p:attrName>style.visibility</p:attrName>
                                        </p:attrNameLst>
                                      </p:cBhvr>
                                      <p:to>
                                        <p:strVal val="visible"/>
                                      </p:to>
                                    </p:set>
                                    <p:animEffect transition="in" filter="fade">
                                      <p:cBhvr>
                                        <p:cTn id="22" dur="500"/>
                                        <p:tgtEl>
                                          <p:spTgt spid="1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
        <p:cNvGrpSpPr/>
        <p:nvPr/>
      </p:nvGrpSpPr>
      <p:grpSpPr>
        <a:xfrm>
          <a:off x="0" y="0"/>
          <a:ext cx="0" cy="0"/>
          <a:chOff x="0" y="0"/>
          <a:chExt cx="0" cy="0"/>
        </a:xfrm>
      </p:grpSpPr>
      <p:sp>
        <p:nvSpPr>
          <p:cNvPr id="150" name="Google Shape;150;g7530c246ec_0_35"/>
          <p:cNvSpPr/>
          <p:nvPr/>
        </p:nvSpPr>
        <p:spPr>
          <a:xfrm>
            <a:off x="0" y="0"/>
            <a:ext cx="7043100" cy="6858000"/>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g7530c246ec_0_35"/>
          <p:cNvSpPr txBox="1">
            <a:spLocks noGrp="1"/>
          </p:cNvSpPr>
          <p:nvPr>
            <p:ph type="title"/>
          </p:nvPr>
        </p:nvSpPr>
        <p:spPr>
          <a:xfrm>
            <a:off x="836612" y="2624137"/>
            <a:ext cx="5259300" cy="1600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sz="4400" b="1" dirty="0">
                <a:solidFill>
                  <a:schemeClr val="lt1"/>
                </a:solidFill>
                <a:effectLst>
                  <a:outerShdw blurRad="38100" dist="38100" dir="2700000" algn="tl">
                    <a:srgbClr val="000000">
                      <a:alpha val="43137"/>
                    </a:srgbClr>
                  </a:outerShdw>
                </a:effectLst>
              </a:rPr>
              <a:t>Strategic analysis</a:t>
            </a:r>
            <a:endParaRPr b="1" dirty="0">
              <a:effectLst>
                <a:outerShdw blurRad="38100" dist="38100" dir="2700000" algn="tl">
                  <a:srgbClr val="000000">
                    <a:alpha val="43137"/>
                  </a:srgbClr>
                </a:outerShdw>
              </a:effectLst>
            </a:endParaRPr>
          </a:p>
        </p:txBody>
      </p:sp>
      <p:pic>
        <p:nvPicPr>
          <p:cNvPr id="152" name="Google Shape;152;g7530c246ec_0_35" descr="O imagine care conține desen&#10;&#10;Descriere generată automat"/>
          <p:cNvPicPr preferRelativeResize="0"/>
          <p:nvPr/>
        </p:nvPicPr>
        <p:blipFill rotWithShape="1">
          <a:blip r:embed="rId3">
            <a:alphaModFix/>
          </a:blip>
          <a:srcRect/>
          <a:stretch/>
        </p:blipFill>
        <p:spPr>
          <a:xfrm>
            <a:off x="909459" y="5958349"/>
            <a:ext cx="1465137" cy="526533"/>
          </a:xfrm>
          <a:prstGeom prst="rect">
            <a:avLst/>
          </a:prstGeom>
          <a:noFill/>
          <a:ln>
            <a:noFill/>
          </a:ln>
        </p:spPr>
      </p:pic>
      <p:sp>
        <p:nvSpPr>
          <p:cNvPr id="2" name="TextBox 1">
            <a:extLst>
              <a:ext uri="{FF2B5EF4-FFF2-40B4-BE49-F238E27FC236}">
                <a16:creationId xmlns:a16="http://schemas.microsoft.com/office/drawing/2014/main" id="{5F53BC36-9A40-4D00-B903-FE5568E27E3A}"/>
              </a:ext>
            </a:extLst>
          </p:cNvPr>
          <p:cNvSpPr txBox="1"/>
          <p:nvPr/>
        </p:nvSpPr>
        <p:spPr>
          <a:xfrm>
            <a:off x="8070112" y="988827"/>
            <a:ext cx="3055645" cy="584775"/>
          </a:xfrm>
          <a:prstGeom prst="rect">
            <a:avLst/>
          </a:prstGeom>
          <a:noFill/>
        </p:spPr>
        <p:txBody>
          <a:bodyPr wrap="none" rtlCol="0">
            <a:spAutoFit/>
          </a:bodyPr>
          <a:lstStyle/>
          <a:p>
            <a:r>
              <a:rPr lang="en-GB" sz="3200" b="1" dirty="0">
                <a:effectLst>
                  <a:outerShdw blurRad="38100" dist="38100" dir="2700000" algn="tl">
                    <a:srgbClr val="000000">
                      <a:alpha val="43137"/>
                    </a:srgbClr>
                  </a:outerShdw>
                </a:effectLst>
              </a:rPr>
              <a:t>PEST Analysis</a:t>
            </a:r>
          </a:p>
        </p:txBody>
      </p:sp>
      <p:sp>
        <p:nvSpPr>
          <p:cNvPr id="7" name="TextBox 6">
            <a:extLst>
              <a:ext uri="{FF2B5EF4-FFF2-40B4-BE49-F238E27FC236}">
                <a16:creationId xmlns:a16="http://schemas.microsoft.com/office/drawing/2014/main" id="{20AAA004-4964-4BE6-8691-C4DF4B657627}"/>
              </a:ext>
            </a:extLst>
          </p:cNvPr>
          <p:cNvSpPr txBox="1"/>
          <p:nvPr/>
        </p:nvSpPr>
        <p:spPr>
          <a:xfrm>
            <a:off x="8070112" y="3235842"/>
            <a:ext cx="3214341" cy="584775"/>
          </a:xfrm>
          <a:prstGeom prst="rect">
            <a:avLst/>
          </a:prstGeom>
          <a:noFill/>
        </p:spPr>
        <p:txBody>
          <a:bodyPr wrap="none" rtlCol="0">
            <a:spAutoFit/>
          </a:bodyPr>
          <a:lstStyle/>
          <a:p>
            <a:r>
              <a:rPr lang="en-GB" sz="3200" b="1" dirty="0">
                <a:effectLst>
                  <a:outerShdw blurRad="38100" dist="38100" dir="2700000" algn="tl">
                    <a:srgbClr val="000000">
                      <a:alpha val="43137"/>
                    </a:srgbClr>
                  </a:outerShdw>
                </a:effectLst>
              </a:rPr>
              <a:t>SWOT Analysis</a:t>
            </a:r>
          </a:p>
        </p:txBody>
      </p:sp>
      <p:sp>
        <p:nvSpPr>
          <p:cNvPr id="8" name="TextBox 7">
            <a:extLst>
              <a:ext uri="{FF2B5EF4-FFF2-40B4-BE49-F238E27FC236}">
                <a16:creationId xmlns:a16="http://schemas.microsoft.com/office/drawing/2014/main" id="{561251E0-6BFF-443C-90B0-E0CBB77B90A2}"/>
              </a:ext>
            </a:extLst>
          </p:cNvPr>
          <p:cNvSpPr txBox="1"/>
          <p:nvPr/>
        </p:nvSpPr>
        <p:spPr>
          <a:xfrm>
            <a:off x="8070112" y="5373574"/>
            <a:ext cx="3393878" cy="584775"/>
          </a:xfrm>
          <a:prstGeom prst="rect">
            <a:avLst/>
          </a:prstGeom>
          <a:noFill/>
        </p:spPr>
        <p:txBody>
          <a:bodyPr wrap="none" rtlCol="0">
            <a:spAutoFit/>
          </a:bodyPr>
          <a:lstStyle/>
          <a:p>
            <a:r>
              <a:rPr lang="en-GB" sz="3200" b="1" dirty="0">
                <a:effectLst>
                  <a:outerShdw blurRad="38100" dist="38100" dir="2700000" algn="tl">
                    <a:srgbClr val="000000">
                      <a:alpha val="43137"/>
                    </a:srgbClr>
                  </a:outerShdw>
                </a:effectLst>
              </a:rPr>
              <a:t>Target Audience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theme/theme1.xml><?xml version="1.0" encoding="utf-8"?>
<a:theme xmlns:a="http://schemas.openxmlformats.org/drawingml/2006/main" name="Temă Office">
  <a:themeElements>
    <a:clrScheme name="Youth Council">
      <a:dk1>
        <a:srgbClr val="000000"/>
      </a:dk1>
      <a:lt1>
        <a:srgbClr val="FFFFFF"/>
      </a:lt1>
      <a:dk2>
        <a:srgbClr val="44546A"/>
      </a:dk2>
      <a:lt2>
        <a:srgbClr val="E7E6E6"/>
      </a:lt2>
      <a:accent1>
        <a:srgbClr val="0C1EE3"/>
      </a:accent1>
      <a:accent2>
        <a:srgbClr val="FED03D"/>
      </a:accent2>
      <a:accent3>
        <a:srgbClr val="F44444"/>
      </a:accent3>
      <a:accent4>
        <a:srgbClr val="FFAE00"/>
      </a:accent4>
      <a:accent5>
        <a:srgbClr val="3CF624"/>
      </a:accent5>
      <a:accent6>
        <a:srgbClr val="000000"/>
      </a:accent6>
      <a:hlink>
        <a:srgbClr val="0C1EE3"/>
      </a:hlink>
      <a:folHlink>
        <a:srgbClr val="F444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1663</Words>
  <Application>Microsoft Office PowerPoint</Application>
  <PresentationFormat>Widescreen</PresentationFormat>
  <Paragraphs>292</Paragraphs>
  <Slides>29</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Wingdings</vt:lpstr>
      <vt:lpstr>Arial</vt:lpstr>
      <vt:lpstr>Times New Roman</vt:lpstr>
      <vt:lpstr>Palatino Linotype</vt:lpstr>
      <vt:lpstr>Pacifico</vt:lpstr>
      <vt:lpstr>Lobster</vt:lpstr>
      <vt:lpstr>Temă Office</vt:lpstr>
      <vt:lpstr>VOLUNTEERS IN A FOOTBALL COMMUNITY </vt:lpstr>
      <vt:lpstr>Agenda </vt:lpstr>
      <vt:lpstr>PowerPoint Presentation</vt:lpstr>
      <vt:lpstr>Motivational factors for volunteers</vt:lpstr>
      <vt:lpstr>The challenge &amp;   The opportunity</vt:lpstr>
      <vt:lpstr>Our solution - VoluntaRO </vt:lpstr>
      <vt:lpstr>Objectives</vt:lpstr>
      <vt:lpstr>Unique Selling Proposition - VoluntaRO</vt:lpstr>
      <vt:lpstr>Strategic analysis</vt:lpstr>
      <vt:lpstr>PEST analysis</vt:lpstr>
      <vt:lpstr>SWOT analysis</vt:lpstr>
      <vt:lpstr>PowerPoint Presentation</vt:lpstr>
      <vt:lpstr>Stakeholders analysis</vt:lpstr>
      <vt:lpstr>Market size - Target audience</vt:lpstr>
      <vt:lpstr>Legal aspects </vt:lpstr>
      <vt:lpstr>Legal aspects - GDPR </vt:lpstr>
      <vt:lpstr>Operational Plan</vt:lpstr>
      <vt:lpstr>Marketing Plan</vt:lpstr>
      <vt:lpstr>Marketing plan</vt:lpstr>
      <vt:lpstr>Sponsorship Program</vt:lpstr>
      <vt:lpstr>Sponsorships activations </vt:lpstr>
      <vt:lpstr>Digital strategy</vt:lpstr>
      <vt:lpstr>Communication plan</vt:lpstr>
      <vt:lpstr>How does it work?  Customer journey</vt:lpstr>
      <vt:lpstr>Social impact (sustainability) </vt:lpstr>
      <vt:lpstr>    Financial Plan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VOLUNTEERS IN A FOOTBALL COMMUNITY </dc:title>
  <dc:creator>Angelescu Andrei</dc:creator>
  <cp:lastModifiedBy>Zamfir, Francisca Elena</cp:lastModifiedBy>
  <cp:revision>36</cp:revision>
  <dcterms:created xsi:type="dcterms:W3CDTF">2020-04-06T11:12:13Z</dcterms:created>
  <dcterms:modified xsi:type="dcterms:W3CDTF">2020-04-29T18:24:27Z</dcterms:modified>
</cp:coreProperties>
</file>